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2" r:id="rId2"/>
    <p:sldId id="256" r:id="rId3"/>
    <p:sldId id="260" r:id="rId4"/>
    <p:sldId id="258" r:id="rId5"/>
    <p:sldId id="259" r:id="rId6"/>
    <p:sldId id="257" r:id="rId7"/>
    <p:sldId id="261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7132"/>
    <a:srgbClr val="FFFFFF"/>
    <a:srgbClr val="92D050"/>
    <a:srgbClr val="F0F0F0"/>
    <a:srgbClr val="156082"/>
    <a:srgbClr val="96DCF8"/>
    <a:srgbClr val="595959"/>
    <a:srgbClr val="FF00FF"/>
    <a:srgbClr val="FFFF00"/>
    <a:srgbClr val="0F9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29" autoAdjust="0"/>
    <p:restoredTop sz="97416" autoAdjust="0"/>
  </p:normalViewPr>
  <p:slideViewPr>
    <p:cSldViewPr snapToGrid="0">
      <p:cViewPr varScale="1">
        <p:scale>
          <a:sx n="88" d="100"/>
          <a:sy n="88" d="100"/>
        </p:scale>
        <p:origin x="100" y="15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149840496038419E-2"/>
          <c:y val="4.0048950454236204E-2"/>
          <c:w val="0.80385282530833346"/>
          <c:h val="0.668786931617994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cat>
          <c:val>
            <c:numRef>
              <c:f>Sheet2!$C$42:$C$72</c:f>
              <c:numCache>
                <c:formatCode>0</c:formatCode>
                <c:ptCount val="31"/>
                <c:pt idx="0">
                  <c:v>44751.392991897432</c:v>
                </c:pt>
                <c:pt idx="1">
                  <c:v>31355.336931794514</c:v>
                </c:pt>
                <c:pt idx="2">
                  <c:v>31245.400532437368</c:v>
                </c:pt>
                <c:pt idx="3">
                  <c:v>27735.132525380792</c:v>
                </c:pt>
                <c:pt idx="4">
                  <c:v>27055.708066988154</c:v>
                </c:pt>
                <c:pt idx="5">
                  <c:v>26854.336309870869</c:v>
                </c:pt>
                <c:pt idx="6">
                  <c:v>24151.977285743757</c:v>
                </c:pt>
                <c:pt idx="7">
                  <c:v>21840.895466752601</c:v>
                </c:pt>
                <c:pt idx="8">
                  <c:v>19327.554148223146</c:v>
                </c:pt>
                <c:pt idx="9">
                  <c:v>18350.067029442034</c:v>
                </c:pt>
                <c:pt idx="10">
                  <c:v>16960.33486496273</c:v>
                </c:pt>
                <c:pt idx="11">
                  <c:v>14593.03026418845</c:v>
                </c:pt>
                <c:pt idx="12">
                  <c:v>12899.100715625664</c:v>
                </c:pt>
                <c:pt idx="13">
                  <c:v>11762.539121880636</c:v>
                </c:pt>
                <c:pt idx="14">
                  <c:v>10988.834203464858</c:v>
                </c:pt>
                <c:pt idx="15">
                  <c:v>9793.6831244079513</c:v>
                </c:pt>
                <c:pt idx="16">
                  <c:v>8871.1323354231117</c:v>
                </c:pt>
                <c:pt idx="17">
                  <c:v>8668.5007439447181</c:v>
                </c:pt>
                <c:pt idx="18">
                  <c:v>7935.4560050335003</c:v>
                </c:pt>
                <c:pt idx="19">
                  <c:v>5711.5137585405673</c:v>
                </c:pt>
                <c:pt idx="20">
                  <c:v>3823.426548084667</c:v>
                </c:pt>
                <c:pt idx="21">
                  <c:v>3446.780221259145</c:v>
                </c:pt>
                <c:pt idx="22">
                  <c:v>2950.3734714636626</c:v>
                </c:pt>
                <c:pt idx="23">
                  <c:v>2853.9785406570368</c:v>
                </c:pt>
                <c:pt idx="24">
                  <c:v>2276.9368646054131</c:v>
                </c:pt>
                <c:pt idx="25">
                  <c:v>2219.2646619820498</c:v>
                </c:pt>
                <c:pt idx="26">
                  <c:v>2082.0128753843478</c:v>
                </c:pt>
                <c:pt idx="27">
                  <c:v>2005.9091581458854</c:v>
                </c:pt>
                <c:pt idx="28">
                  <c:v>1737.5953858203882</c:v>
                </c:pt>
                <c:pt idx="29">
                  <c:v>1694.4436725592789</c:v>
                </c:pt>
                <c:pt idx="30">
                  <c:v>1188.7077430954027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xVal>
          <c:yVal>
            <c:numRef>
              <c:f>Sheet2!$D$42:$D$72</c:f>
              <c:numCache>
                <c:formatCode>0</c:formatCode>
                <c:ptCount val="31"/>
                <c:pt idx="0">
                  <c:v>698.18</c:v>
                </c:pt>
                <c:pt idx="1">
                  <c:v>673.86</c:v>
                </c:pt>
                <c:pt idx="2">
                  <c:v>458.24</c:v>
                </c:pt>
                <c:pt idx="3">
                  <c:v>608.26</c:v>
                </c:pt>
                <c:pt idx="4">
                  <c:v>461.43</c:v>
                </c:pt>
                <c:pt idx="5">
                  <c:v>553.46</c:v>
                </c:pt>
                <c:pt idx="6">
                  <c:v>591.23</c:v>
                </c:pt>
                <c:pt idx="7">
                  <c:v>826.91</c:v>
                </c:pt>
                <c:pt idx="8">
                  <c:v>676.31</c:v>
                </c:pt>
                <c:pt idx="9">
                  <c:v>877.69</c:v>
                </c:pt>
                <c:pt idx="10">
                  <c:v>276.61</c:v>
                </c:pt>
                <c:pt idx="11">
                  <c:v>268.10000000000002</c:v>
                </c:pt>
                <c:pt idx="12">
                  <c:v>458.14</c:v>
                </c:pt>
                <c:pt idx="13">
                  <c:v>310.43</c:v>
                </c:pt>
                <c:pt idx="14">
                  <c:v>430.99</c:v>
                </c:pt>
                <c:pt idx="15">
                  <c:v>843.66</c:v>
                </c:pt>
                <c:pt idx="16">
                  <c:v>156.33000000000001</c:v>
                </c:pt>
                <c:pt idx="17">
                  <c:v>139.68</c:v>
                </c:pt>
                <c:pt idx="18">
                  <c:v>121.09</c:v>
                </c:pt>
                <c:pt idx="19">
                  <c:v>141.63</c:v>
                </c:pt>
                <c:pt idx="20">
                  <c:v>53.45</c:v>
                </c:pt>
                <c:pt idx="21">
                  <c:v>92.99</c:v>
                </c:pt>
                <c:pt idx="22">
                  <c:v>81.55</c:v>
                </c:pt>
                <c:pt idx="23">
                  <c:v>42.71</c:v>
                </c:pt>
                <c:pt idx="24">
                  <c:v>58.47</c:v>
                </c:pt>
                <c:pt idx="25">
                  <c:v>38.53</c:v>
                </c:pt>
                <c:pt idx="26">
                  <c:v>95.67</c:v>
                </c:pt>
                <c:pt idx="27">
                  <c:v>54.03</c:v>
                </c:pt>
                <c:pt idx="28">
                  <c:v>36.42</c:v>
                </c:pt>
                <c:pt idx="29">
                  <c:v>33.33</c:v>
                </c:pt>
                <c:pt idx="30">
                  <c:v>35.869999999999997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61752496"/>
        <c:axId val="1661751536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(TWh)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1661751536"/>
        <c:scaling>
          <c:orientation val="minMax"/>
          <c:max val="9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661752496"/>
        <c:crosses val="max"/>
        <c:crossBetween val="midCat"/>
      </c:valAx>
      <c:valAx>
        <c:axId val="1661752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617515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6031955149987189"/>
          <c:y val="6.6533347340617111E-2"/>
          <c:w val="0.29128422739450305"/>
          <c:h val="0.1356318105751319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242412836604949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Hwaseong-si</c:v>
                </c:pt>
                <c:pt idx="2">
                  <c:v>Dongducheon-si</c:v>
                </c:pt>
                <c:pt idx="3">
                  <c:v>Bucheon-si</c:v>
                </c:pt>
              </c:strCache>
            </c:strRef>
          </c:cat>
          <c:val>
            <c:numRef>
              <c:f>'분석용 및 그래프'!$C$242:$C$245</c:f>
              <c:numCache>
                <c:formatCode>0.0%</c:formatCode>
                <c:ptCount val="4"/>
                <c:pt idx="0">
                  <c:v>4.5071613321930395E-2</c:v>
                </c:pt>
                <c:pt idx="1">
                  <c:v>0.10991880723445389</c:v>
                </c:pt>
                <c:pt idx="2">
                  <c:v>5.1138602981690108E-3</c:v>
                </c:pt>
                <c:pt idx="3">
                  <c:v>9.3911375181126612E-3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28-4CA6-BD7D-A043AD737478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Hwaseong-si</c:v>
                </c:pt>
                <c:pt idx="2">
                  <c:v>Dongducheon-si</c:v>
                </c:pt>
                <c:pt idx="3">
                  <c:v>Bucheon-si</c:v>
                </c:pt>
              </c:strCache>
            </c:strRef>
          </c:cat>
          <c:val>
            <c:numRef>
              <c:f>'분석용 및 그래프'!$D$242:$D$245</c:f>
              <c:numCache>
                <c:formatCode>0.0%</c:formatCode>
                <c:ptCount val="4"/>
                <c:pt idx="0">
                  <c:v>7.4858690520798188E-2</c:v>
                </c:pt>
                <c:pt idx="1">
                  <c:v>4.7188307123691771E-2</c:v>
                </c:pt>
                <c:pt idx="2">
                  <c:v>5.8341327553782917E-3</c:v>
                </c:pt>
                <c:pt idx="3">
                  <c:v>3.6068243327985451E-4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0.0%</c:formatCode>
                <c:ptCount val="4"/>
                <c:pt idx="0">
                  <c:v>8.6088129275888256E-2</c:v>
                </c:pt>
                <c:pt idx="1">
                  <c:v>6.848091022780213E-2</c:v>
                </c:pt>
                <c:pt idx="2">
                  <c:v>9.3837816630293492E-3</c:v>
                </c:pt>
                <c:pt idx="3">
                  <c:v>5.2426375027586356E-3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1460.769429087055</c:v>
                </c:pt>
                <c:pt idx="2">
                  <c:v>952.18981917006374</c:v>
                </c:pt>
                <c:pt idx="3">
                  <c:v>14952.703461178671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12-4F4E-BD86-E6AAD7E99915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D-4086-99F0-FB79F2A67F96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17966337380984"/>
          <c:y val="3.7414965986394558E-2"/>
          <c:w val="0.84227998736904064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Sheet2!$H$160:$H$190</c:f>
              <c:numCache>
                <c:formatCode>0</c:formatCode>
                <c:ptCount val="31"/>
                <c:pt idx="0">
                  <c:v>676.31</c:v>
                </c:pt>
                <c:pt idx="1">
                  <c:v>673.86</c:v>
                </c:pt>
                <c:pt idx="2">
                  <c:v>826.91</c:v>
                </c:pt>
                <c:pt idx="3">
                  <c:v>553.46</c:v>
                </c:pt>
                <c:pt idx="4">
                  <c:v>877.69</c:v>
                </c:pt>
                <c:pt idx="5">
                  <c:v>843.66</c:v>
                </c:pt>
                <c:pt idx="6">
                  <c:v>608.26</c:v>
                </c:pt>
                <c:pt idx="7">
                  <c:v>698.18</c:v>
                </c:pt>
                <c:pt idx="8">
                  <c:v>310.43</c:v>
                </c:pt>
                <c:pt idx="9">
                  <c:v>461.43</c:v>
                </c:pt>
                <c:pt idx="10">
                  <c:v>591.23</c:v>
                </c:pt>
                <c:pt idx="11">
                  <c:v>458.14</c:v>
                </c:pt>
                <c:pt idx="12">
                  <c:v>156.33000000000001</c:v>
                </c:pt>
                <c:pt idx="13">
                  <c:v>458.24</c:v>
                </c:pt>
                <c:pt idx="14">
                  <c:v>139.68</c:v>
                </c:pt>
                <c:pt idx="15">
                  <c:v>276.61</c:v>
                </c:pt>
                <c:pt idx="16">
                  <c:v>95.67</c:v>
                </c:pt>
                <c:pt idx="17">
                  <c:v>81.55</c:v>
                </c:pt>
                <c:pt idx="18">
                  <c:v>92.99</c:v>
                </c:pt>
                <c:pt idx="19">
                  <c:v>54.03</c:v>
                </c:pt>
                <c:pt idx="20">
                  <c:v>141.63</c:v>
                </c:pt>
                <c:pt idx="21">
                  <c:v>268.10000000000002</c:v>
                </c:pt>
                <c:pt idx="22">
                  <c:v>121.09</c:v>
                </c:pt>
                <c:pt idx="23">
                  <c:v>58.47</c:v>
                </c:pt>
                <c:pt idx="24">
                  <c:v>36.42</c:v>
                </c:pt>
                <c:pt idx="25">
                  <c:v>430.99</c:v>
                </c:pt>
                <c:pt idx="26">
                  <c:v>33.33</c:v>
                </c:pt>
                <c:pt idx="27">
                  <c:v>38.53</c:v>
                </c:pt>
                <c:pt idx="28">
                  <c:v>42.71</c:v>
                </c:pt>
                <c:pt idx="29">
                  <c:v>53.45</c:v>
                </c:pt>
                <c:pt idx="30">
                  <c:v>35.869999999999997</c:v>
                </c:pt>
              </c:numCache>
            </c:numRef>
          </c:xVal>
          <c:yVal>
            <c:numRef>
              <c:f>Sheet2!$C$160:$C$190</c:f>
              <c:numCache>
                <c:formatCode>_(* #,##0_);_(* \(#,##0\);_(* "-"_);_(@_)</c:formatCode>
                <c:ptCount val="31"/>
                <c:pt idx="0">
                  <c:v>19327.554148223146</c:v>
                </c:pt>
                <c:pt idx="1">
                  <c:v>31355.336931794514</c:v>
                </c:pt>
                <c:pt idx="2">
                  <c:v>21840.895466752601</c:v>
                </c:pt>
                <c:pt idx="3">
                  <c:v>26854.336309870869</c:v>
                </c:pt>
                <c:pt idx="4">
                  <c:v>18350.067029442034</c:v>
                </c:pt>
                <c:pt idx="5">
                  <c:v>9793.6831244079513</c:v>
                </c:pt>
                <c:pt idx="6">
                  <c:v>27735.132525380792</c:v>
                </c:pt>
                <c:pt idx="7">
                  <c:v>44751.392991897432</c:v>
                </c:pt>
                <c:pt idx="8">
                  <c:v>11762.539121880636</c:v>
                </c:pt>
                <c:pt idx="9">
                  <c:v>27055.708066988154</c:v>
                </c:pt>
                <c:pt idx="10">
                  <c:v>24151.977285743757</c:v>
                </c:pt>
                <c:pt idx="11">
                  <c:v>12899.100715625664</c:v>
                </c:pt>
                <c:pt idx="12">
                  <c:v>8871.1323354231117</c:v>
                </c:pt>
                <c:pt idx="13">
                  <c:v>31245.400532437368</c:v>
                </c:pt>
                <c:pt idx="14">
                  <c:v>8668.5007439447181</c:v>
                </c:pt>
                <c:pt idx="15">
                  <c:v>16960.33486496273</c:v>
                </c:pt>
                <c:pt idx="16">
                  <c:v>2082.0128753843478</c:v>
                </c:pt>
                <c:pt idx="17">
                  <c:v>2950.3734714636626</c:v>
                </c:pt>
                <c:pt idx="18">
                  <c:v>3446.780221259145</c:v>
                </c:pt>
                <c:pt idx="19">
                  <c:v>2005.9091581458854</c:v>
                </c:pt>
                <c:pt idx="20">
                  <c:v>5711.5137585405673</c:v>
                </c:pt>
                <c:pt idx="21">
                  <c:v>14593.03026418845</c:v>
                </c:pt>
                <c:pt idx="22">
                  <c:v>7935.4560050335003</c:v>
                </c:pt>
                <c:pt idx="23">
                  <c:v>2276.9368646054131</c:v>
                </c:pt>
                <c:pt idx="24">
                  <c:v>1737.5953858203882</c:v>
                </c:pt>
                <c:pt idx="25">
                  <c:v>10988.834203464858</c:v>
                </c:pt>
                <c:pt idx="26">
                  <c:v>1694.4436725592789</c:v>
                </c:pt>
                <c:pt idx="27">
                  <c:v>2219.2646619820498</c:v>
                </c:pt>
                <c:pt idx="28">
                  <c:v>2853.9785406570368</c:v>
                </c:pt>
                <c:pt idx="29">
                  <c:v>3823.426548084667</c:v>
                </c:pt>
                <c:pt idx="30">
                  <c:v>1188.7077430954027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D3E-435D-AAD7-53F96A99A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 area (km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0"/>
          <c:min val="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149840496038419E-2"/>
          <c:y val="4.0048950454236204E-2"/>
          <c:w val="0.80385282530833346"/>
          <c:h val="0.668786931617994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cat>
          <c:val>
            <c:numRef>
              <c:f>Sheet2!$C$42:$C$72</c:f>
              <c:numCache>
                <c:formatCode>0</c:formatCode>
                <c:ptCount val="31"/>
                <c:pt idx="0">
                  <c:v>44751.392991897432</c:v>
                </c:pt>
                <c:pt idx="1">
                  <c:v>31355.336931794514</c:v>
                </c:pt>
                <c:pt idx="2">
                  <c:v>31245.400532437368</c:v>
                </c:pt>
                <c:pt idx="3">
                  <c:v>27735.132525380792</c:v>
                </c:pt>
                <c:pt idx="4">
                  <c:v>27055.708066988154</c:v>
                </c:pt>
                <c:pt idx="5">
                  <c:v>26854.336309870869</c:v>
                </c:pt>
                <c:pt idx="6">
                  <c:v>24151.977285743757</c:v>
                </c:pt>
                <c:pt idx="7">
                  <c:v>21840.895466752601</c:v>
                </c:pt>
                <c:pt idx="8">
                  <c:v>19327.554148223146</c:v>
                </c:pt>
                <c:pt idx="9">
                  <c:v>18350.067029442034</c:v>
                </c:pt>
                <c:pt idx="10">
                  <c:v>16960.33486496273</c:v>
                </c:pt>
                <c:pt idx="11">
                  <c:v>14593.03026418845</c:v>
                </c:pt>
                <c:pt idx="12">
                  <c:v>12899.100715625664</c:v>
                </c:pt>
                <c:pt idx="13">
                  <c:v>11762.539121880636</c:v>
                </c:pt>
                <c:pt idx="14">
                  <c:v>10988.834203464858</c:v>
                </c:pt>
                <c:pt idx="15">
                  <c:v>9793.6831244079513</c:v>
                </c:pt>
                <c:pt idx="16">
                  <c:v>8871.1323354231117</c:v>
                </c:pt>
                <c:pt idx="17">
                  <c:v>8668.5007439447181</c:v>
                </c:pt>
                <c:pt idx="18">
                  <c:v>7935.4560050335003</c:v>
                </c:pt>
                <c:pt idx="19">
                  <c:v>5711.5137585405673</c:v>
                </c:pt>
                <c:pt idx="20">
                  <c:v>3823.426548084667</c:v>
                </c:pt>
                <c:pt idx="21">
                  <c:v>3446.780221259145</c:v>
                </c:pt>
                <c:pt idx="22">
                  <c:v>2950.3734714636626</c:v>
                </c:pt>
                <c:pt idx="23">
                  <c:v>2853.9785406570368</c:v>
                </c:pt>
                <c:pt idx="24">
                  <c:v>2276.9368646054131</c:v>
                </c:pt>
                <c:pt idx="25">
                  <c:v>2219.2646619820498</c:v>
                </c:pt>
                <c:pt idx="26">
                  <c:v>2082.0128753843478</c:v>
                </c:pt>
                <c:pt idx="27">
                  <c:v>2005.9091581458854</c:v>
                </c:pt>
                <c:pt idx="28">
                  <c:v>1737.5953858203882</c:v>
                </c:pt>
                <c:pt idx="29">
                  <c:v>1694.4436725592789</c:v>
                </c:pt>
                <c:pt idx="30">
                  <c:v>1188.7077430954027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xVal>
          <c:yVal>
            <c:numRef>
              <c:f>Sheet2!$D$42:$D$72</c:f>
              <c:numCache>
                <c:formatCode>0</c:formatCode>
                <c:ptCount val="31"/>
                <c:pt idx="0">
                  <c:v>698.18</c:v>
                </c:pt>
                <c:pt idx="1">
                  <c:v>673.86</c:v>
                </c:pt>
                <c:pt idx="2">
                  <c:v>458.24</c:v>
                </c:pt>
                <c:pt idx="3">
                  <c:v>608.26</c:v>
                </c:pt>
                <c:pt idx="4">
                  <c:v>461.43</c:v>
                </c:pt>
                <c:pt idx="5">
                  <c:v>553.46</c:v>
                </c:pt>
                <c:pt idx="6">
                  <c:v>591.23</c:v>
                </c:pt>
                <c:pt idx="7">
                  <c:v>826.91</c:v>
                </c:pt>
                <c:pt idx="8">
                  <c:v>676.31</c:v>
                </c:pt>
                <c:pt idx="9">
                  <c:v>877.69</c:v>
                </c:pt>
                <c:pt idx="10">
                  <c:v>276.61</c:v>
                </c:pt>
                <c:pt idx="11">
                  <c:v>268.10000000000002</c:v>
                </c:pt>
                <c:pt idx="12">
                  <c:v>458.14</c:v>
                </c:pt>
                <c:pt idx="13">
                  <c:v>310.43</c:v>
                </c:pt>
                <c:pt idx="14">
                  <c:v>430.99</c:v>
                </c:pt>
                <c:pt idx="15">
                  <c:v>843.66</c:v>
                </c:pt>
                <c:pt idx="16">
                  <c:v>156.33000000000001</c:v>
                </c:pt>
                <c:pt idx="17">
                  <c:v>139.68</c:v>
                </c:pt>
                <c:pt idx="18">
                  <c:v>121.09</c:v>
                </c:pt>
                <c:pt idx="19">
                  <c:v>141.63</c:v>
                </c:pt>
                <c:pt idx="20">
                  <c:v>53.45</c:v>
                </c:pt>
                <c:pt idx="21">
                  <c:v>92.99</c:v>
                </c:pt>
                <c:pt idx="22">
                  <c:v>81.55</c:v>
                </c:pt>
                <c:pt idx="23">
                  <c:v>42.71</c:v>
                </c:pt>
                <c:pt idx="24">
                  <c:v>58.47</c:v>
                </c:pt>
                <c:pt idx="25">
                  <c:v>38.53</c:v>
                </c:pt>
                <c:pt idx="26">
                  <c:v>95.67</c:v>
                </c:pt>
                <c:pt idx="27">
                  <c:v>54.03</c:v>
                </c:pt>
                <c:pt idx="28">
                  <c:v>36.42</c:v>
                </c:pt>
                <c:pt idx="29">
                  <c:v>33.33</c:v>
                </c:pt>
                <c:pt idx="30">
                  <c:v>35.869999999999997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61752496"/>
        <c:axId val="1661751536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(TWh)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1661751536"/>
        <c:scaling>
          <c:orientation val="minMax"/>
          <c:max val="9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661752496"/>
        <c:crosses val="max"/>
        <c:crossBetween val="midCat"/>
      </c:valAx>
      <c:valAx>
        <c:axId val="1661752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617515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6031955149987189"/>
          <c:y val="6.6533347340617111E-2"/>
          <c:w val="0.29128422739450305"/>
          <c:h val="0.1356318105751319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17966337380984"/>
          <c:y val="3.7414965986394558E-2"/>
          <c:w val="0.84227998736904064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Sheet2!$H$160:$H$190</c:f>
              <c:numCache>
                <c:formatCode>0</c:formatCode>
                <c:ptCount val="31"/>
                <c:pt idx="0">
                  <c:v>676.31</c:v>
                </c:pt>
                <c:pt idx="1">
                  <c:v>673.86</c:v>
                </c:pt>
                <c:pt idx="2">
                  <c:v>826.91</c:v>
                </c:pt>
                <c:pt idx="3">
                  <c:v>553.46</c:v>
                </c:pt>
                <c:pt idx="4">
                  <c:v>877.69</c:v>
                </c:pt>
                <c:pt idx="5">
                  <c:v>843.66</c:v>
                </c:pt>
                <c:pt idx="6">
                  <c:v>608.26</c:v>
                </c:pt>
                <c:pt idx="7">
                  <c:v>698.18</c:v>
                </c:pt>
                <c:pt idx="8">
                  <c:v>310.43</c:v>
                </c:pt>
                <c:pt idx="9">
                  <c:v>461.43</c:v>
                </c:pt>
                <c:pt idx="10">
                  <c:v>591.23</c:v>
                </c:pt>
                <c:pt idx="11">
                  <c:v>458.14</c:v>
                </c:pt>
                <c:pt idx="12">
                  <c:v>156.33000000000001</c:v>
                </c:pt>
                <c:pt idx="13">
                  <c:v>458.24</c:v>
                </c:pt>
                <c:pt idx="14">
                  <c:v>139.68</c:v>
                </c:pt>
                <c:pt idx="15">
                  <c:v>276.61</c:v>
                </c:pt>
                <c:pt idx="16">
                  <c:v>95.67</c:v>
                </c:pt>
                <c:pt idx="17">
                  <c:v>81.55</c:v>
                </c:pt>
                <c:pt idx="18">
                  <c:v>92.99</c:v>
                </c:pt>
                <c:pt idx="19">
                  <c:v>54.03</c:v>
                </c:pt>
                <c:pt idx="20">
                  <c:v>141.63</c:v>
                </c:pt>
                <c:pt idx="21">
                  <c:v>268.10000000000002</c:v>
                </c:pt>
                <c:pt idx="22">
                  <c:v>121.09</c:v>
                </c:pt>
                <c:pt idx="23">
                  <c:v>58.47</c:v>
                </c:pt>
                <c:pt idx="24">
                  <c:v>36.42</c:v>
                </c:pt>
                <c:pt idx="25">
                  <c:v>430.99</c:v>
                </c:pt>
                <c:pt idx="26">
                  <c:v>33.33</c:v>
                </c:pt>
                <c:pt idx="27">
                  <c:v>38.53</c:v>
                </c:pt>
                <c:pt idx="28">
                  <c:v>42.71</c:v>
                </c:pt>
                <c:pt idx="29">
                  <c:v>53.45</c:v>
                </c:pt>
                <c:pt idx="30">
                  <c:v>35.869999999999997</c:v>
                </c:pt>
              </c:numCache>
            </c:numRef>
          </c:xVal>
          <c:yVal>
            <c:numRef>
              <c:f>Sheet2!$C$160:$C$190</c:f>
              <c:numCache>
                <c:formatCode>_(* #,##0_);_(* \(#,##0\);_(* "-"_);_(@_)</c:formatCode>
                <c:ptCount val="31"/>
                <c:pt idx="0">
                  <c:v>19327.554148223146</c:v>
                </c:pt>
                <c:pt idx="1">
                  <c:v>31355.336931794514</c:v>
                </c:pt>
                <c:pt idx="2">
                  <c:v>21840.895466752601</c:v>
                </c:pt>
                <c:pt idx="3">
                  <c:v>26854.336309870869</c:v>
                </c:pt>
                <c:pt idx="4">
                  <c:v>18350.067029442034</c:v>
                </c:pt>
                <c:pt idx="5">
                  <c:v>9793.6831244079513</c:v>
                </c:pt>
                <c:pt idx="6">
                  <c:v>27735.132525380792</c:v>
                </c:pt>
                <c:pt idx="7">
                  <c:v>44751.392991897432</c:v>
                </c:pt>
                <c:pt idx="8">
                  <c:v>11762.539121880636</c:v>
                </c:pt>
                <c:pt idx="9">
                  <c:v>27055.708066988154</c:v>
                </c:pt>
                <c:pt idx="10">
                  <c:v>24151.977285743757</c:v>
                </c:pt>
                <c:pt idx="11">
                  <c:v>12899.100715625664</c:v>
                </c:pt>
                <c:pt idx="12">
                  <c:v>8871.1323354231117</c:v>
                </c:pt>
                <c:pt idx="13">
                  <c:v>31245.400532437368</c:v>
                </c:pt>
                <c:pt idx="14">
                  <c:v>8668.5007439447181</c:v>
                </c:pt>
                <c:pt idx="15">
                  <c:v>16960.33486496273</c:v>
                </c:pt>
                <c:pt idx="16">
                  <c:v>2082.0128753843478</c:v>
                </c:pt>
                <c:pt idx="17">
                  <c:v>2950.3734714636626</c:v>
                </c:pt>
                <c:pt idx="18">
                  <c:v>3446.780221259145</c:v>
                </c:pt>
                <c:pt idx="19">
                  <c:v>2005.9091581458854</c:v>
                </c:pt>
                <c:pt idx="20">
                  <c:v>5711.5137585405673</c:v>
                </c:pt>
                <c:pt idx="21">
                  <c:v>14593.03026418845</c:v>
                </c:pt>
                <c:pt idx="22">
                  <c:v>7935.4560050335003</c:v>
                </c:pt>
                <c:pt idx="23">
                  <c:v>2276.9368646054131</c:v>
                </c:pt>
                <c:pt idx="24">
                  <c:v>1737.5953858203882</c:v>
                </c:pt>
                <c:pt idx="25">
                  <c:v>10988.834203464858</c:v>
                </c:pt>
                <c:pt idx="26">
                  <c:v>1694.4436725592789</c:v>
                </c:pt>
                <c:pt idx="27">
                  <c:v>2219.2646619820498</c:v>
                </c:pt>
                <c:pt idx="28">
                  <c:v>2853.9785406570368</c:v>
                </c:pt>
                <c:pt idx="29">
                  <c:v>3823.426548084667</c:v>
                </c:pt>
                <c:pt idx="30">
                  <c:v>1188.7077430954027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D3E-435D-AAD7-53F96A99A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0"/>
          <c:min val="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90220039308677"/>
          <c:y val="3.7415011690091642E-2"/>
          <c:w val="0.83269780249261549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Sheet2!$G$162:$G$192</c:f>
              <c:numCache>
                <c:formatCode>_(* #,##0_);_(* \(#,##0\);_(* "-"_);_(@_)</c:formatCode>
                <c:ptCount val="31"/>
                <c:pt idx="0">
                  <c:v>62.413686031553581</c:v>
                </c:pt>
                <c:pt idx="1">
                  <c:v>781.72617457632145</c:v>
                </c:pt>
                <c:pt idx="2">
                  <c:v>190.80673833911794</c:v>
                </c:pt>
                <c:pt idx="3">
                  <c:v>377.36241101434609</c:v>
                </c:pt>
                <c:pt idx="4">
                  <c:v>146.35805352687166</c:v>
                </c:pt>
                <c:pt idx="5">
                  <c:v>75.638290306521583</c:v>
                </c:pt>
                <c:pt idx="6">
                  <c:v>196.16940124288956</c:v>
                </c:pt>
                <c:pt idx="7">
                  <c:v>1460.769429087055</c:v>
                </c:pt>
                <c:pt idx="8">
                  <c:v>962.81931514351061</c:v>
                </c:pt>
                <c:pt idx="9">
                  <c:v>504.68110005851372</c:v>
                </c:pt>
                <c:pt idx="10">
                  <c:v>1871.9838303198417</c:v>
                </c:pt>
                <c:pt idx="11">
                  <c:v>1619.013838564631</c:v>
                </c:pt>
                <c:pt idx="12">
                  <c:v>4316.6314846798432</c:v>
                </c:pt>
                <c:pt idx="13">
                  <c:v>1377.1058833798882</c:v>
                </c:pt>
                <c:pt idx="14">
                  <c:v>3999.3198739977088</c:v>
                </c:pt>
                <c:pt idx="15">
                  <c:v>1852.6481327500812</c:v>
                </c:pt>
                <c:pt idx="16">
                  <c:v>952.18981917006374</c:v>
                </c:pt>
                <c:pt idx="17">
                  <c:v>5742.1827099938691</c:v>
                </c:pt>
                <c:pt idx="18">
                  <c:v>3568.8138509517153</c:v>
                </c:pt>
                <c:pt idx="19">
                  <c:v>2879.6224319822322</c:v>
                </c:pt>
                <c:pt idx="20">
                  <c:v>6566.9632140083322</c:v>
                </c:pt>
                <c:pt idx="21">
                  <c:v>4043.3420365535244</c:v>
                </c:pt>
                <c:pt idx="22">
                  <c:v>10173.408208770335</c:v>
                </c:pt>
                <c:pt idx="23">
                  <c:v>9635.4198734393703</c:v>
                </c:pt>
                <c:pt idx="24">
                  <c:v>7190.993959362987</c:v>
                </c:pt>
                <c:pt idx="25">
                  <c:v>957.14053690340836</c:v>
                </c:pt>
                <c:pt idx="26">
                  <c:v>5652.6552655265532</c:v>
                </c:pt>
                <c:pt idx="27">
                  <c:v>7295.146638982611</c:v>
                </c:pt>
                <c:pt idx="28">
                  <c:v>5916.0618122219621</c:v>
                </c:pt>
                <c:pt idx="29">
                  <c:v>14952.703461178671</c:v>
                </c:pt>
                <c:pt idx="30">
                  <c:v>2391.2182882631728</c:v>
                </c:pt>
              </c:numCache>
            </c:numRef>
          </c:xVal>
          <c:yVal>
            <c:numRef>
              <c:f>Sheet2!$D$162:$D$192</c:f>
              <c:numCache>
                <c:formatCode>_(* #,##0_);_(* \(#,##0\);_(* "-"_);_(@_)</c:formatCode>
                <c:ptCount val="31"/>
                <c:pt idx="0">
                  <c:v>4692.9772768149724</c:v>
                </c:pt>
                <c:pt idx="1">
                  <c:v>2227.7235540137372</c:v>
                </c:pt>
                <c:pt idx="2">
                  <c:v>2008.9870782756591</c:v>
                </c:pt>
                <c:pt idx="3">
                  <c:v>1976.804590885605</c:v>
                </c:pt>
                <c:pt idx="4">
                  <c:v>1356.7085089440357</c:v>
                </c:pt>
                <c:pt idx="5">
                  <c:v>1150.248435949318</c:v>
                </c:pt>
                <c:pt idx="6">
                  <c:v>1004.9221167440427</c:v>
                </c:pt>
                <c:pt idx="7">
                  <c:v>855.22171643638376</c:v>
                </c:pt>
                <c:pt idx="8">
                  <c:v>447.15844883203658</c:v>
                </c:pt>
                <c:pt idx="9">
                  <c:v>402.0577628197683</c:v>
                </c:pt>
                <c:pt idx="10">
                  <c:v>386.43167819357132</c:v>
                </c:pt>
                <c:pt idx="11">
                  <c:v>341.16965803718733</c:v>
                </c:pt>
                <c:pt idx="12">
                  <c:v>220.16842282295258</c:v>
                </c:pt>
                <c:pt idx="13">
                  <c:v>197.75919323301312</c:v>
                </c:pt>
                <c:pt idx="14">
                  <c:v>148.26039961481143</c:v>
                </c:pt>
                <c:pt idx="15">
                  <c:v>129.60568758583017</c:v>
                </c:pt>
                <c:pt idx="16">
                  <c:v>105.73545297765708</c:v>
                </c:pt>
                <c:pt idx="17">
                  <c:v>95.841170288562466</c:v>
                </c:pt>
                <c:pt idx="18">
                  <c:v>82.999177209377407</c:v>
                </c:pt>
                <c:pt idx="19">
                  <c:v>75.274060715675475</c:v>
                </c:pt>
                <c:pt idx="20">
                  <c:v>73.266551779270216</c:v>
                </c:pt>
                <c:pt idx="21">
                  <c:v>34.339339865684501</c:v>
                </c:pt>
                <c:pt idx="22">
                  <c:v>23.515375140666947</c:v>
                </c:pt>
                <c:pt idx="23">
                  <c:v>17.150895530223842</c:v>
                </c:pt>
                <c:pt idx="24">
                  <c:v>16.545192607879624</c:v>
                </c:pt>
                <c:pt idx="25">
                  <c:v>13.607353075027472</c:v>
                </c:pt>
                <c:pt idx="26">
                  <c:v>12.209053881168373</c:v>
                </c:pt>
                <c:pt idx="27">
                  <c:v>11.243136580944061</c:v>
                </c:pt>
                <c:pt idx="28">
                  <c:v>6.763776578426361</c:v>
                </c:pt>
                <c:pt idx="29">
                  <c:v>6.5368619575500473</c:v>
                </c:pt>
                <c:pt idx="30">
                  <c:v>2.3620001182556152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DBD-4B94-A02C-564A372351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ax val="15000"/>
          <c:min val="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Population density (people/km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Market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8965618849377981E-2"/>
          <c:y val="2.394774864116574E-2"/>
          <c:w val="0.82895330343887064"/>
          <c:h val="0.680829121760516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Sheet2!$C$78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Sheet2!$A$80:$A$110</c:f>
              <c:strCache>
                <c:ptCount val="31"/>
                <c:pt idx="0">
                  <c:v>Yeoncheon-gun</c:v>
                </c:pt>
                <c:pt idx="1">
                  <c:v>Paju-si</c:v>
                </c:pt>
                <c:pt idx="2">
                  <c:v>Pocheon-si</c:v>
                </c:pt>
                <c:pt idx="3">
                  <c:v>Anseong-si</c:v>
                </c:pt>
                <c:pt idx="4">
                  <c:v>Yangpyeong-gun</c:v>
                </c:pt>
                <c:pt idx="5">
                  <c:v>Gapyeong-gun</c:v>
                </c:pt>
                <c:pt idx="6">
                  <c:v>Yeoju-si</c:v>
                </c:pt>
                <c:pt idx="7">
                  <c:v>Hwaseong-si</c:v>
                </c:pt>
                <c:pt idx="8">
                  <c:v>Yangju-si</c:v>
                </c:pt>
                <c:pt idx="9">
                  <c:v>Icheon-si</c:v>
                </c:pt>
                <c:pt idx="10">
                  <c:v>Yongin-si</c:v>
                </c:pt>
                <c:pt idx="11">
                  <c:v>Namyangju-si</c:v>
                </c:pt>
                <c:pt idx="12">
                  <c:v>Ansan-si</c:v>
                </c:pt>
                <c:pt idx="13">
                  <c:v>Pyeongtaek-si</c:v>
                </c:pt>
                <c:pt idx="14">
                  <c:v>Siheung-si</c:v>
                </c:pt>
                <c:pt idx="15">
                  <c:v>Gimpo-si</c:v>
                </c:pt>
                <c:pt idx="16">
                  <c:v>Dongducheon-si</c:v>
                </c:pt>
                <c:pt idx="17">
                  <c:v>Uijeongbu-si</c:v>
                </c:pt>
                <c:pt idx="18">
                  <c:v>Hanam-si</c:v>
                </c:pt>
                <c:pt idx="19">
                  <c:v>Uiwang-si</c:v>
                </c:pt>
                <c:pt idx="20">
                  <c:v>Seongnam-si</c:v>
                </c:pt>
                <c:pt idx="21">
                  <c:v>Goyang-si</c:v>
                </c:pt>
                <c:pt idx="22">
                  <c:v>Suwon-si</c:v>
                </c:pt>
                <c:pt idx="23">
                  <c:v>Anyang-si</c:v>
                </c:pt>
                <c:pt idx="24">
                  <c:v>Gunpo-si</c:v>
                </c:pt>
                <c:pt idx="25">
                  <c:v>Gwangju-si</c:v>
                </c:pt>
                <c:pt idx="26">
                  <c:v>Guri-si</c:v>
                </c:pt>
                <c:pt idx="27">
                  <c:v>Gwangmyeong-si</c:v>
                </c:pt>
                <c:pt idx="28">
                  <c:v>Osan-si</c:v>
                </c:pt>
                <c:pt idx="29">
                  <c:v>Bucheon-si</c:v>
                </c:pt>
                <c:pt idx="30">
                  <c:v>Gwacheon-si</c:v>
                </c:pt>
              </c:strCache>
            </c:strRef>
          </c:cat>
          <c:val>
            <c:numRef>
              <c:f>Sheet2!$C$80:$C$110</c:f>
              <c:numCache>
                <c:formatCode>0</c:formatCode>
                <c:ptCount val="31"/>
                <c:pt idx="0">
                  <c:v>4692.9772768149724</c:v>
                </c:pt>
                <c:pt idx="1">
                  <c:v>2227.7235540137372</c:v>
                </c:pt>
                <c:pt idx="2">
                  <c:v>2008.9870782756591</c:v>
                </c:pt>
                <c:pt idx="3">
                  <c:v>1976.804590885605</c:v>
                </c:pt>
                <c:pt idx="4">
                  <c:v>1356.7085089440357</c:v>
                </c:pt>
                <c:pt idx="5">
                  <c:v>1150.248435949318</c:v>
                </c:pt>
                <c:pt idx="6">
                  <c:v>1004.9221167440427</c:v>
                </c:pt>
                <c:pt idx="7">
                  <c:v>855.22171643638376</c:v>
                </c:pt>
                <c:pt idx="8">
                  <c:v>447.15844883203658</c:v>
                </c:pt>
                <c:pt idx="9">
                  <c:v>402.0577628197683</c:v>
                </c:pt>
                <c:pt idx="10">
                  <c:v>386.43167819357132</c:v>
                </c:pt>
                <c:pt idx="11">
                  <c:v>341.16965803718733</c:v>
                </c:pt>
                <c:pt idx="12">
                  <c:v>220.16842282295258</c:v>
                </c:pt>
                <c:pt idx="13">
                  <c:v>197.75919323301312</c:v>
                </c:pt>
                <c:pt idx="14">
                  <c:v>148.26039961481143</c:v>
                </c:pt>
                <c:pt idx="15">
                  <c:v>129.60568758583017</c:v>
                </c:pt>
                <c:pt idx="16">
                  <c:v>105.73545297765708</c:v>
                </c:pt>
                <c:pt idx="17">
                  <c:v>95.841170288562466</c:v>
                </c:pt>
                <c:pt idx="18">
                  <c:v>82.999177209377407</c:v>
                </c:pt>
                <c:pt idx="19">
                  <c:v>75.274060715675475</c:v>
                </c:pt>
                <c:pt idx="20">
                  <c:v>73.266551779270216</c:v>
                </c:pt>
                <c:pt idx="21">
                  <c:v>34.339339865684501</c:v>
                </c:pt>
                <c:pt idx="22">
                  <c:v>23.515375140666947</c:v>
                </c:pt>
                <c:pt idx="23">
                  <c:v>17.150895530223842</c:v>
                </c:pt>
                <c:pt idx="24">
                  <c:v>16.545192607879624</c:v>
                </c:pt>
                <c:pt idx="25">
                  <c:v>13.607353075027472</c:v>
                </c:pt>
                <c:pt idx="26">
                  <c:v>12.209053881168373</c:v>
                </c:pt>
                <c:pt idx="27">
                  <c:v>11.243136580944061</c:v>
                </c:pt>
                <c:pt idx="28">
                  <c:v>6.763776578426361</c:v>
                </c:pt>
                <c:pt idx="29">
                  <c:v>6.5368619575500473</c:v>
                </c:pt>
                <c:pt idx="30">
                  <c:v>2.3620001182556152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A-4FEC-AC1A-A72841ACC3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Sheet2!$D$78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Sheet2!$A$80:$A$110</c:f>
              <c:strCache>
                <c:ptCount val="31"/>
                <c:pt idx="0">
                  <c:v>Yeoncheon-gun</c:v>
                </c:pt>
                <c:pt idx="1">
                  <c:v>Paju-si</c:v>
                </c:pt>
                <c:pt idx="2">
                  <c:v>Pocheon-si</c:v>
                </c:pt>
                <c:pt idx="3">
                  <c:v>Anseong-si</c:v>
                </c:pt>
                <c:pt idx="4">
                  <c:v>Yangpyeong-gun</c:v>
                </c:pt>
                <c:pt idx="5">
                  <c:v>Gapyeong-gun</c:v>
                </c:pt>
                <c:pt idx="6">
                  <c:v>Yeoju-si</c:v>
                </c:pt>
                <c:pt idx="7">
                  <c:v>Hwaseong-si</c:v>
                </c:pt>
                <c:pt idx="8">
                  <c:v>Yangju-si</c:v>
                </c:pt>
                <c:pt idx="9">
                  <c:v>Icheon-si</c:v>
                </c:pt>
                <c:pt idx="10">
                  <c:v>Yongin-si</c:v>
                </c:pt>
                <c:pt idx="11">
                  <c:v>Namyangju-si</c:v>
                </c:pt>
                <c:pt idx="12">
                  <c:v>Ansan-si</c:v>
                </c:pt>
                <c:pt idx="13">
                  <c:v>Pyeongtaek-si</c:v>
                </c:pt>
                <c:pt idx="14">
                  <c:v>Siheung-si</c:v>
                </c:pt>
                <c:pt idx="15">
                  <c:v>Gimpo-si</c:v>
                </c:pt>
                <c:pt idx="16">
                  <c:v>Dongducheon-si</c:v>
                </c:pt>
                <c:pt idx="17">
                  <c:v>Uijeongbu-si</c:v>
                </c:pt>
                <c:pt idx="18">
                  <c:v>Hanam-si</c:v>
                </c:pt>
                <c:pt idx="19">
                  <c:v>Uiwang-si</c:v>
                </c:pt>
                <c:pt idx="20">
                  <c:v>Seongnam-si</c:v>
                </c:pt>
                <c:pt idx="21">
                  <c:v>Goyang-si</c:v>
                </c:pt>
                <c:pt idx="22">
                  <c:v>Suwon-si</c:v>
                </c:pt>
                <c:pt idx="23">
                  <c:v>Anyang-si</c:v>
                </c:pt>
                <c:pt idx="24">
                  <c:v>Gunpo-si</c:v>
                </c:pt>
                <c:pt idx="25">
                  <c:v>Gwangju-si</c:v>
                </c:pt>
                <c:pt idx="26">
                  <c:v>Guri-si</c:v>
                </c:pt>
                <c:pt idx="27">
                  <c:v>Gwangmyeong-si</c:v>
                </c:pt>
                <c:pt idx="28">
                  <c:v>Osan-si</c:v>
                </c:pt>
                <c:pt idx="29">
                  <c:v>Bucheon-si</c:v>
                </c:pt>
                <c:pt idx="30">
                  <c:v>Gwacheon-si</c:v>
                </c:pt>
              </c:strCache>
            </c:strRef>
          </c:xVal>
          <c:yVal>
            <c:numRef>
              <c:f>Sheet2!$D$80:$D$110</c:f>
              <c:numCache>
                <c:formatCode>0</c:formatCode>
                <c:ptCount val="31"/>
                <c:pt idx="0">
                  <c:v>62.413686031553581</c:v>
                </c:pt>
                <c:pt idx="1">
                  <c:v>781.72617457632145</c:v>
                </c:pt>
                <c:pt idx="2">
                  <c:v>190.80673833911794</c:v>
                </c:pt>
                <c:pt idx="3">
                  <c:v>377.36241101434609</c:v>
                </c:pt>
                <c:pt idx="4">
                  <c:v>146.35805352687166</c:v>
                </c:pt>
                <c:pt idx="5">
                  <c:v>75.638290306521583</c:v>
                </c:pt>
                <c:pt idx="6">
                  <c:v>196.16940124288956</c:v>
                </c:pt>
                <c:pt idx="7">
                  <c:v>1460.769429087055</c:v>
                </c:pt>
                <c:pt idx="8">
                  <c:v>962.81931514351061</c:v>
                </c:pt>
                <c:pt idx="9">
                  <c:v>504.68110005851372</c:v>
                </c:pt>
                <c:pt idx="10">
                  <c:v>1871.9838303198417</c:v>
                </c:pt>
                <c:pt idx="11">
                  <c:v>1619.013838564631</c:v>
                </c:pt>
                <c:pt idx="12">
                  <c:v>4316.6314846798432</c:v>
                </c:pt>
                <c:pt idx="13">
                  <c:v>1377.1058833798882</c:v>
                </c:pt>
                <c:pt idx="14">
                  <c:v>3999.3198739977088</c:v>
                </c:pt>
                <c:pt idx="15">
                  <c:v>1852.6481327500812</c:v>
                </c:pt>
                <c:pt idx="16">
                  <c:v>952.18981917006374</c:v>
                </c:pt>
                <c:pt idx="17">
                  <c:v>5742.1827099938691</c:v>
                </c:pt>
                <c:pt idx="18">
                  <c:v>3568.8138509517153</c:v>
                </c:pt>
                <c:pt idx="19">
                  <c:v>2879.6224319822322</c:v>
                </c:pt>
                <c:pt idx="20">
                  <c:v>6566.9632140083322</c:v>
                </c:pt>
                <c:pt idx="21">
                  <c:v>4043.3420365535244</c:v>
                </c:pt>
                <c:pt idx="22">
                  <c:v>10173.408208770335</c:v>
                </c:pt>
                <c:pt idx="23">
                  <c:v>9635.4198734393703</c:v>
                </c:pt>
                <c:pt idx="24">
                  <c:v>7190.993959362987</c:v>
                </c:pt>
                <c:pt idx="25">
                  <c:v>957.14053690340836</c:v>
                </c:pt>
                <c:pt idx="26">
                  <c:v>5652.6552655265532</c:v>
                </c:pt>
                <c:pt idx="27">
                  <c:v>7295.146638982611</c:v>
                </c:pt>
                <c:pt idx="28">
                  <c:v>5916.0618122219621</c:v>
                </c:pt>
                <c:pt idx="29">
                  <c:v>14952.703461178671</c:v>
                </c:pt>
                <c:pt idx="30">
                  <c:v>2391.2182882631728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98A-4FEC-AC1A-A72841ACC3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52909487"/>
        <c:axId val="352908047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Market potential (TWh)</a:t>
                </a:r>
                <a:endParaRPr lang="ko-KR" altLang="en-US" sz="14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 altLang="en-US"/>
            </a:p>
          </c:txPr>
        </c:title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35290804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Population density (people/km</a:t>
                </a:r>
                <a:r>
                  <a:rPr lang="en-US" altLang="ko-KR" sz="1400" b="0" i="0" u="none" strike="noStrike" kern="1200" baseline="3000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09487"/>
        <c:crosses val="max"/>
        <c:crossBetween val="midCat"/>
        <c:dispUnits>
          <c:builtInUnit val="thousands"/>
        </c:dispUnits>
      </c:valAx>
      <c:valAx>
        <c:axId val="35290948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5290804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302537909346744"/>
          <c:y val="6.9255765509655273E-2"/>
          <c:w val="0.32070810404328548"/>
          <c:h val="0.1435326316065788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242412836604949E-2"/>
          <c:y val="3.9943501532549525E-2"/>
          <c:w val="0.80922258679518544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Hwaseong-si</c:v>
                </c:pt>
                <c:pt idx="2">
                  <c:v>Dongducheon-si</c:v>
                </c:pt>
                <c:pt idx="3">
                  <c:v>Bucheon-si</c:v>
                </c:pt>
              </c:strCache>
            </c:strRef>
          </c:cat>
          <c:val>
            <c:numRef>
              <c:f>'분석용 및 그래프'!$C$242:$C$245</c:f>
              <c:numCache>
                <c:formatCode>0.0%</c:formatCode>
                <c:ptCount val="4"/>
                <c:pt idx="0">
                  <c:v>4.5071613321930395E-2</c:v>
                </c:pt>
                <c:pt idx="1">
                  <c:v>0.10991880723445389</c:v>
                </c:pt>
                <c:pt idx="2">
                  <c:v>5.1138602981690108E-3</c:v>
                </c:pt>
                <c:pt idx="3">
                  <c:v>9.3911375181126612E-3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28-4CA6-BD7D-A043AD737478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Hwaseong-si</c:v>
                </c:pt>
                <c:pt idx="2">
                  <c:v>Dongducheon-si</c:v>
                </c:pt>
                <c:pt idx="3">
                  <c:v>Bucheon-si</c:v>
                </c:pt>
              </c:strCache>
            </c:strRef>
          </c:cat>
          <c:val>
            <c:numRef>
              <c:f>'분석용 및 그래프'!$D$242:$D$245</c:f>
              <c:numCache>
                <c:formatCode>0.0%</c:formatCode>
                <c:ptCount val="4"/>
                <c:pt idx="0">
                  <c:v>7.4858690520798188E-2</c:v>
                </c:pt>
                <c:pt idx="1">
                  <c:v>4.7188307123691771E-2</c:v>
                </c:pt>
                <c:pt idx="2">
                  <c:v>5.8341327553782917E-3</c:v>
                </c:pt>
                <c:pt idx="3">
                  <c:v>3.6068243327985451E-4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0.0%</c:formatCode>
                <c:ptCount val="4"/>
                <c:pt idx="0">
                  <c:v>8.6088129275888256E-2</c:v>
                </c:pt>
                <c:pt idx="1">
                  <c:v>6.848091022780213E-2</c:v>
                </c:pt>
                <c:pt idx="2">
                  <c:v>9.3837816630293492E-3</c:v>
                </c:pt>
                <c:pt idx="3">
                  <c:v>5.2426375027586356E-3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1460.769429087055</c:v>
                </c:pt>
                <c:pt idx="2">
                  <c:v>952.18981917006374</c:v>
                </c:pt>
                <c:pt idx="3">
                  <c:v>14952.703461178671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12-4F4E-BD86-E6AAD7E99915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D-4086-99F0-FB79F2A67F96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39E07-0DC5-4FB2-8EFC-9339BB5A38A7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21684-A562-4A9B-B3C1-5D20455A9F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080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1684-A562-4A9B-B3C1-5D20455A9FC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919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55F18-09D6-06F0-52F6-FE7D371A8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7B1D51-D292-80FD-F7C8-6411BEC1C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855FB7-9B7E-051A-8870-FC61A390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D98C1F-A0BD-3304-A015-879C78C30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4C0AC9-79E9-BF82-EAFD-5D17F2E98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63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BC3561-7295-1E0D-0569-C90429E49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B12FA1-31A8-48D0-DD0F-05962B93D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EBE49D-6355-C964-F33C-0904806F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53D0AC-B43D-8E35-FB1D-83FD36796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E52D11-DEF6-28A6-3C0F-CECDDA8F0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245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F420EF-2BB5-57BF-D2C0-B2ECF0BD00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F5DFAE-632B-A559-D903-FD8DF7F22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7EBA3-95DB-A308-32DE-EB76AE714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7E1716-BA05-0FA4-E9EE-B3F57A21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28213D-56F4-DD7B-9A84-F81793C2C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671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B02ECB-DDA7-0A3C-6DC0-53F742C93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D55A1-CA97-F41E-2FAE-41CF078F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9EFCF3-8E75-6041-67F2-DD60D2316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7B138D-1933-3ADB-C0F9-974F34154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4C9B46-69D1-BFD8-B853-C72D5BCC8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02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1E72C-57B2-6290-9B5A-5767FD942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FB77DB-B0F8-BA5C-1594-D4DF1D7D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6C7C6-EEBD-51D0-258E-F40909A8F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C679FA-A30D-2E51-31E0-358E93929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D774FD-A26F-C583-82D0-B9D5530E4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964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3D7D5-3785-6147-D9C5-CAEE50AD4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B4FF1C-45F5-A1C7-13E6-FC69831FFF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B0226D-F7B9-85C5-29BD-FCC7FF022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2C16A0-3A69-4596-8F2D-1B8D584AC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7BDC32-F05C-1077-2AD2-64082B0FE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12C7B5-0512-F35D-4104-8DFAA1DB9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672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CABDCC-DFAF-AC7A-AB41-AAF35279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D13175-D77A-5200-BF7C-44D97C53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750A7C-CBB6-8B2A-E256-FB86B71BA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8A099B-F9AA-0B0F-345F-C288547F8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0334E6-76CF-CAFE-809D-AF7609D0E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1D4650-0570-451E-AB80-E7122487D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85F946-70C9-6348-0473-E7CA9A76F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8F16A5-0E97-DEC3-1D95-A8EB8D5D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6934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5FFF92-981D-6880-C411-F1B40D5C9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A162F9-D556-E8F7-8DFD-484CBBD8F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679D06-D619-9B85-B9F4-F32479AF6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A8F5E5-C595-78D8-E8C2-6651E67F8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911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754601-80FB-4ADF-E680-5A4D08FAD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FE4311-C98B-6202-96DD-D7B680B28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8673ED-8183-9A88-D6F2-212DF0A9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15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CA8A66-3A87-FC7D-7B4E-CCC387335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B7A946-D435-1C1D-857D-92B41057C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A48B0-C7B6-1230-29B9-013112E66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4D5485-4AA2-923E-836B-88631B2A1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D7AADC-472D-861C-E855-79363D8E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D4F5D-07F0-91B9-EC8C-3571445AB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659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0263E2-50FA-5C5F-609F-F5714365E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51C5ED-0A21-8F7D-23CA-D244659C6C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EFBD91-5620-0B67-95B1-2F1AF5CD7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969A16-4295-CED4-E829-37B566BCA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A21D8C-1609-99EB-5433-8A4BA2C8C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031204-2C16-3E75-5462-DE39559F4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732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44A5FB-52EE-2206-D45E-90EE19016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5E5D5A-1F4E-5660-95C0-B195C76D0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A02FA6-F6B2-22F8-D258-B167FC4FBC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45E2C-F65D-4824-8008-5941D4E99895}" type="datetimeFigureOut">
              <a:rPr lang="ko-KR" altLang="en-US" smtClean="0"/>
              <a:t>2025-06-05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B8172C-A682-4F75-D2BA-55E16FDBE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D3851B-B87E-4133-21A9-D3275419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51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chart" Target="../charts/chart8.xml"/><Relationship Id="rId4" Type="http://schemas.openxmlformats.org/officeDocument/2006/relationships/chart" Target="../charts/chart7.xml"/><Relationship Id="rId9" Type="http://schemas.openxmlformats.org/officeDocument/2006/relationships/chart" Target="../charts/chart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chart" Target="../charts/chart11.xml"/><Relationship Id="rId4" Type="http://schemas.openxmlformats.org/officeDocument/2006/relationships/chart" Target="../charts/chart10.xml"/><Relationship Id="rId9" Type="http://schemas.openxmlformats.org/officeDocument/2006/relationships/chart" Target="../charts/char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6C6B0FA6-D9FD-AE71-5358-DF003F66A12B}"/>
              </a:ext>
            </a:extLst>
          </p:cNvPr>
          <p:cNvSpPr/>
          <p:nvPr/>
        </p:nvSpPr>
        <p:spPr>
          <a:xfrm>
            <a:off x="-205106" y="-819361"/>
            <a:ext cx="12015304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62607DC-229F-15BE-25B0-98036B493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2320" y="0"/>
            <a:ext cx="5302493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5EF1B06-9745-F17D-8641-9BD6217A4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138" y="0"/>
            <a:ext cx="5292063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D1B84BB-42B3-40DC-687A-6922E4595C06}"/>
              </a:ext>
            </a:extLst>
          </p:cNvPr>
          <p:cNvSpPr txBox="1"/>
          <p:nvPr/>
        </p:nvSpPr>
        <p:spPr>
          <a:xfrm>
            <a:off x="5773114" y="-37742"/>
            <a:ext cx="18849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32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</a:t>
            </a:r>
            <a:r>
              <a:rPr lang="en-US" altLang="ko-KR" sz="32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NIMS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CD2B88-F65D-63B6-94B8-718B2265C728}"/>
              </a:ext>
            </a:extLst>
          </p:cNvPr>
          <p:cNvSpPr txBox="1"/>
          <p:nvPr/>
        </p:nvSpPr>
        <p:spPr>
          <a:xfrm>
            <a:off x="441374" y="-37742"/>
            <a:ext cx="18849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32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</a:t>
            </a:r>
            <a:r>
              <a:rPr lang="en-US" altLang="ko-KR" sz="32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KIER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3065280-4CD6-A218-06F0-43FA76CC7838}"/>
              </a:ext>
            </a:extLst>
          </p:cNvPr>
          <p:cNvSpPr txBox="1"/>
          <p:nvPr/>
        </p:nvSpPr>
        <p:spPr>
          <a:xfrm>
            <a:off x="4343400" y="14428"/>
            <a:ext cx="16124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2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MWh/m</a:t>
            </a:r>
            <a:r>
              <a:rPr lang="en-US" altLang="ko-KR" sz="2000" kern="800" baseline="300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2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/year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AA397416-2311-A16F-C390-85FE027D45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6908" y="400468"/>
            <a:ext cx="954818" cy="1118452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B1EEF027-4AC0-A4B5-157B-26792981CA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0836" y="392376"/>
            <a:ext cx="825337" cy="111845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9AC3124-075F-ED52-BB02-9B5EB5A4E975}"/>
              </a:ext>
            </a:extLst>
          </p:cNvPr>
          <p:cNvSpPr txBox="1"/>
          <p:nvPr/>
        </p:nvSpPr>
        <p:spPr>
          <a:xfrm>
            <a:off x="9652000" y="14428"/>
            <a:ext cx="161245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2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MWh/m</a:t>
            </a:r>
            <a:r>
              <a:rPr lang="en-US" altLang="ko-KR" sz="2000" kern="800" baseline="300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2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/year</a:t>
            </a:r>
          </a:p>
        </p:txBody>
      </p:sp>
    </p:spTree>
    <p:extLst>
      <p:ext uri="{BB962C8B-B14F-4D97-AF65-F5344CB8AC3E}">
        <p14:creationId xmlns:p14="http://schemas.microsoft.com/office/powerpoint/2010/main" val="2491964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FC212F3-8FB0-B4BC-CD97-69CCF9132906}"/>
              </a:ext>
            </a:extLst>
          </p:cNvPr>
          <p:cNvSpPr/>
          <p:nvPr/>
        </p:nvSpPr>
        <p:spPr>
          <a:xfrm>
            <a:off x="2927349" y="802909"/>
            <a:ext cx="3365501" cy="4378692"/>
          </a:xfrm>
          <a:prstGeom prst="rect">
            <a:avLst/>
          </a:prstGeom>
          <a:solidFill>
            <a:schemeClr val="bg1">
              <a:alpha val="37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Medium"/>
              <a:ea typeface="KoPub돋움체 Medium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869142-1D89-BF86-C2C6-2EFAF5519560}"/>
              </a:ext>
            </a:extLst>
          </p:cNvPr>
          <p:cNvSpPr/>
          <p:nvPr/>
        </p:nvSpPr>
        <p:spPr>
          <a:xfrm>
            <a:off x="6343631" y="802909"/>
            <a:ext cx="3635375" cy="4378692"/>
          </a:xfrm>
          <a:prstGeom prst="rect">
            <a:avLst/>
          </a:prstGeom>
          <a:solidFill>
            <a:schemeClr val="bg1">
              <a:alpha val="37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Medium"/>
              <a:ea typeface="KoPub돋움체 Medium"/>
              <a:cs typeface="+mn-cs"/>
            </a:endParaRPr>
          </a:p>
        </p:txBody>
      </p:sp>
      <p:pic>
        <p:nvPicPr>
          <p:cNvPr id="9" name="그림 8" descr="지도, 나무, 밤, 자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8D20A8B-41DD-5565-636C-9CCFE4FE2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373" r="2564" b="8434"/>
          <a:stretch/>
        </p:blipFill>
        <p:spPr>
          <a:xfrm>
            <a:off x="2864016" y="802908"/>
            <a:ext cx="3428834" cy="4378692"/>
          </a:xfrm>
          <a:prstGeom prst="rect">
            <a:avLst/>
          </a:prstGeom>
        </p:spPr>
      </p:pic>
      <p:pic>
        <p:nvPicPr>
          <p:cNvPr id="10" name="그림 9" descr="어둠, 스크린샷, 밤, 나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46DE437-B214-0E49-7312-33EB0A0966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969" y="458975"/>
            <a:ext cx="3570796" cy="519805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C23126E-B292-63A3-13AF-B32A6E6DBCFE}"/>
              </a:ext>
            </a:extLst>
          </p:cNvPr>
          <p:cNvSpPr/>
          <p:nvPr/>
        </p:nvSpPr>
        <p:spPr>
          <a:xfrm>
            <a:off x="5377279" y="5094790"/>
            <a:ext cx="914400" cy="86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5037780-4ECC-9FC3-DDB8-9A43B64A0A63}"/>
              </a:ext>
            </a:extLst>
          </p:cNvPr>
          <p:cNvSpPr/>
          <p:nvPr/>
        </p:nvSpPr>
        <p:spPr>
          <a:xfrm>
            <a:off x="9030502" y="5191296"/>
            <a:ext cx="914400" cy="574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지도, 나무, 밤, 자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C6EA40A-C544-5433-A4BE-AD5A3602D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557" t="92687" r="3526"/>
          <a:stretch/>
        </p:blipFill>
        <p:spPr>
          <a:xfrm>
            <a:off x="5597695" y="4664403"/>
            <a:ext cx="524933" cy="371521"/>
          </a:xfrm>
          <a:prstGeom prst="rect">
            <a:avLst/>
          </a:prstGeom>
        </p:spPr>
      </p:pic>
      <p:pic>
        <p:nvPicPr>
          <p:cNvPr id="14" name="그림 13" descr="어둠, 스크린샷, 밤, 나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0D5C6B3-2647-C0EB-80E9-17B339A906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107" t="92897" r="1955"/>
          <a:stretch/>
        </p:blipFill>
        <p:spPr>
          <a:xfrm>
            <a:off x="9221002" y="4740082"/>
            <a:ext cx="533400" cy="3692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A00352-5CF8-55DD-39E0-D850BE848563}"/>
              </a:ext>
            </a:extLst>
          </p:cNvPr>
          <p:cNvSpPr txBox="1"/>
          <p:nvPr/>
        </p:nvSpPr>
        <p:spPr>
          <a:xfrm>
            <a:off x="2864016" y="762301"/>
            <a:ext cx="20802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a) Technical potential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156B48-5800-BA5A-84B8-D7BD9EBB2646}"/>
              </a:ext>
            </a:extLst>
          </p:cNvPr>
          <p:cNvSpPr txBox="1"/>
          <p:nvPr/>
        </p:nvSpPr>
        <p:spPr>
          <a:xfrm>
            <a:off x="6285021" y="762301"/>
            <a:ext cx="180701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 Market potential</a:t>
            </a:r>
          </a:p>
        </p:txBody>
      </p:sp>
    </p:spTree>
    <p:extLst>
      <p:ext uri="{BB962C8B-B14F-4D97-AF65-F5344CB8AC3E}">
        <p14:creationId xmlns:p14="http://schemas.microsoft.com/office/powerpoint/2010/main" val="2097953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8585-3574-527C-CDDE-278BF8D63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E0F8C485-039F-54AA-C215-51A1BAF0031E}"/>
              </a:ext>
            </a:extLst>
          </p:cNvPr>
          <p:cNvSpPr/>
          <p:nvPr/>
        </p:nvSpPr>
        <p:spPr>
          <a:xfrm>
            <a:off x="0" y="-2970760"/>
            <a:ext cx="11381108" cy="13854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4A2CA38-0C88-CF9A-0179-09E26BE67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295" y="-2588571"/>
            <a:ext cx="5457217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8869F7D-27B6-775F-5B03-9A0AA6674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-2581544"/>
            <a:ext cx="5512390" cy="6858000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1D57020A-A6A9-7BA9-B73B-4339429CD2BE}"/>
              </a:ext>
            </a:extLst>
          </p:cNvPr>
          <p:cNvSpPr/>
          <p:nvPr/>
        </p:nvSpPr>
        <p:spPr>
          <a:xfrm>
            <a:off x="125612" y="-2584339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C05554F-37EE-47BF-C574-15C02193CA81}"/>
              </a:ext>
            </a:extLst>
          </p:cNvPr>
          <p:cNvSpPr/>
          <p:nvPr/>
        </p:nvSpPr>
        <p:spPr>
          <a:xfrm>
            <a:off x="5690554" y="-2584339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0711436-95BC-D751-6678-A4683A76A2CF}"/>
              </a:ext>
            </a:extLst>
          </p:cNvPr>
          <p:cNvSpPr/>
          <p:nvPr/>
        </p:nvSpPr>
        <p:spPr>
          <a:xfrm>
            <a:off x="125612" y="954725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B1504B7-3DD2-4554-286C-DD52B8785F37}"/>
              </a:ext>
            </a:extLst>
          </p:cNvPr>
          <p:cNvSpPr/>
          <p:nvPr/>
        </p:nvSpPr>
        <p:spPr>
          <a:xfrm>
            <a:off x="5690554" y="920861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702D9F2-4DAA-CCFA-593F-CD3ADF9F5254}"/>
              </a:ext>
            </a:extLst>
          </p:cNvPr>
          <p:cNvSpPr/>
          <p:nvPr/>
        </p:nvSpPr>
        <p:spPr>
          <a:xfrm>
            <a:off x="3012751" y="4433369"/>
            <a:ext cx="355600" cy="2174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B908E0D-1645-A4A8-7AD1-9230A65605CB}"/>
              </a:ext>
            </a:extLst>
          </p:cNvPr>
          <p:cNvSpPr/>
          <p:nvPr/>
        </p:nvSpPr>
        <p:spPr>
          <a:xfrm>
            <a:off x="6139" y="-2738456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Ranked distribution of technical potential and administrative area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7CB17EA-C4A3-28FE-6AFA-0E763D57F6D0}"/>
              </a:ext>
            </a:extLst>
          </p:cNvPr>
          <p:cNvSpPr/>
          <p:nvPr/>
        </p:nvSpPr>
        <p:spPr>
          <a:xfrm>
            <a:off x="5530650" y="-2738456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Ranked distribution of market potential and population density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1E0AAFF-247D-7D49-085D-508616505E26}"/>
              </a:ext>
            </a:extLst>
          </p:cNvPr>
          <p:cNvSpPr/>
          <p:nvPr/>
        </p:nvSpPr>
        <p:spPr>
          <a:xfrm>
            <a:off x="125612" y="980917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E01433B-0B6E-F0A1-D5C3-97F1C5588002}"/>
              </a:ext>
            </a:extLst>
          </p:cNvPr>
          <p:cNvSpPr/>
          <p:nvPr/>
        </p:nvSpPr>
        <p:spPr>
          <a:xfrm>
            <a:off x="5690554" y="930117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29A1CAF-436C-4CCC-F8FD-D196ED9901AA}"/>
              </a:ext>
            </a:extLst>
          </p:cNvPr>
          <p:cNvSpPr/>
          <p:nvPr/>
        </p:nvSpPr>
        <p:spPr>
          <a:xfrm>
            <a:off x="6139" y="79505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Relation between technical potential and administrative area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368AEF40-D58A-C3B0-4C66-47E110980243}"/>
              </a:ext>
            </a:extLst>
          </p:cNvPr>
          <p:cNvSpPr/>
          <p:nvPr/>
        </p:nvSpPr>
        <p:spPr>
          <a:xfrm>
            <a:off x="5530650" y="79505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(d)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Relation between market potential and population density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F635604-C8C5-E9B5-8BF0-FD9205FA6B6A}"/>
              </a:ext>
            </a:extLst>
          </p:cNvPr>
          <p:cNvSpPr/>
          <p:nvPr/>
        </p:nvSpPr>
        <p:spPr>
          <a:xfrm>
            <a:off x="1537739" y="436479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Comparison of selected municipalities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D1D4797-1C0E-D0DE-7712-0CB3CB6FB4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1676" y="4719430"/>
            <a:ext cx="11277600" cy="6112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131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C86BD3A3-CE0F-5A8E-B022-5E50AA47B97B}"/>
              </a:ext>
            </a:extLst>
          </p:cNvPr>
          <p:cNvSpPr/>
          <p:nvPr/>
        </p:nvSpPr>
        <p:spPr>
          <a:xfrm>
            <a:off x="-8483600" y="-87841"/>
            <a:ext cx="7305675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1ADB0A8-577A-1101-CF42-01E76C2D39C9}"/>
              </a:ext>
            </a:extLst>
          </p:cNvPr>
          <p:cNvSpPr/>
          <p:nvPr/>
        </p:nvSpPr>
        <p:spPr>
          <a:xfrm>
            <a:off x="-8324197" y="-74795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0D1B846-A660-CA23-07E2-C20526590B4B}"/>
              </a:ext>
            </a:extLst>
          </p:cNvPr>
          <p:cNvSpPr/>
          <p:nvPr/>
        </p:nvSpPr>
        <p:spPr>
          <a:xfrm>
            <a:off x="-8324197" y="4212644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17" name="차트 16">
            <a:extLst>
              <a:ext uri="{FF2B5EF4-FFF2-40B4-BE49-F238E27FC236}">
                <a16:creationId xmlns:a16="http://schemas.microsoft.com/office/drawing/2014/main" id="{AB960883-19C8-FEAA-ADE9-E1E4934A5C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1351036"/>
              </p:ext>
            </p:extLst>
          </p:nvPr>
        </p:nvGraphicFramePr>
        <p:xfrm>
          <a:off x="-8317274" y="255366"/>
          <a:ext cx="6639647" cy="3706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8" name="차트 17">
            <a:extLst>
              <a:ext uri="{FF2B5EF4-FFF2-40B4-BE49-F238E27FC236}">
                <a16:creationId xmlns:a16="http://schemas.microsoft.com/office/drawing/2014/main" id="{8E5DCF83-B426-12FF-22AE-35325008CD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7707060"/>
              </p:ext>
            </p:extLst>
          </p:nvPr>
        </p:nvGraphicFramePr>
        <p:xfrm>
          <a:off x="-8324197" y="4560994"/>
          <a:ext cx="6653493" cy="372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C203BE25-778D-6424-2D3B-D59C847835DD}"/>
              </a:ext>
            </a:extLst>
          </p:cNvPr>
          <p:cNvSpPr/>
          <p:nvPr/>
        </p:nvSpPr>
        <p:spPr>
          <a:xfrm>
            <a:off x="59267" y="-74795"/>
            <a:ext cx="7305675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737A3A7-4581-9A64-8A0C-B877F9CD29D0}"/>
              </a:ext>
            </a:extLst>
          </p:cNvPr>
          <p:cNvSpPr/>
          <p:nvPr/>
        </p:nvSpPr>
        <p:spPr>
          <a:xfrm>
            <a:off x="218670" y="-61749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C896F51-3816-32FB-393F-512A71BFB304}"/>
              </a:ext>
            </a:extLst>
          </p:cNvPr>
          <p:cNvSpPr/>
          <p:nvPr/>
        </p:nvSpPr>
        <p:spPr>
          <a:xfrm>
            <a:off x="218670" y="4225690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53F15486-8554-C5CE-B147-58E0F2B3C4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2404302"/>
              </p:ext>
            </p:extLst>
          </p:nvPr>
        </p:nvGraphicFramePr>
        <p:xfrm>
          <a:off x="225593" y="268412"/>
          <a:ext cx="6639647" cy="3706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E5C6F9C7-26F2-7953-5A5A-68F111C2EE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403659"/>
              </p:ext>
            </p:extLst>
          </p:nvPr>
        </p:nvGraphicFramePr>
        <p:xfrm>
          <a:off x="218670" y="4574040"/>
          <a:ext cx="6653493" cy="372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74512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48892-21BF-1CC2-8B2B-87CB5FF16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FB02C88-37E5-6ACF-3097-D96E76ECDFE5}"/>
              </a:ext>
            </a:extLst>
          </p:cNvPr>
          <p:cNvSpPr/>
          <p:nvPr/>
        </p:nvSpPr>
        <p:spPr>
          <a:xfrm>
            <a:off x="2294468" y="-574728"/>
            <a:ext cx="7840132" cy="91979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9B3463-3D4B-CF73-1E1D-74A287434D9C}"/>
              </a:ext>
            </a:extLst>
          </p:cNvPr>
          <p:cNvSpPr/>
          <p:nvPr/>
        </p:nvSpPr>
        <p:spPr>
          <a:xfrm>
            <a:off x="2769253" y="-263179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C0EE67C-0D7F-5F15-6251-C8D63AC866E6}"/>
              </a:ext>
            </a:extLst>
          </p:cNvPr>
          <p:cNvSpPr/>
          <p:nvPr/>
        </p:nvSpPr>
        <p:spPr>
          <a:xfrm>
            <a:off x="2769253" y="4024260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(d)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95E77633-03D4-A2FF-3720-EAE292C6BF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5004932"/>
              </p:ext>
            </p:extLst>
          </p:nvPr>
        </p:nvGraphicFramePr>
        <p:xfrm>
          <a:off x="2769253" y="4370460"/>
          <a:ext cx="6618568" cy="3781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C627175F-F2C7-4316-B9B8-BC1A6CD895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29874"/>
              </p:ext>
            </p:extLst>
          </p:nvPr>
        </p:nvGraphicFramePr>
        <p:xfrm>
          <a:off x="2769253" y="83250"/>
          <a:ext cx="6617725" cy="379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57335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B8EA341-81FF-F73B-D786-D7BC92B47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5050" y="-417851"/>
            <a:ext cx="6120914" cy="3511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782B46A-7488-89BD-DF65-654348741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87184" y="3627435"/>
            <a:ext cx="6439269" cy="3536473"/>
          </a:xfrm>
          <a:prstGeom prst="rect">
            <a:avLst/>
          </a:prstGeom>
        </p:spPr>
      </p:pic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E0E516FA-D018-C306-F306-745ACF761A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2549283"/>
              </p:ext>
            </p:extLst>
          </p:nvPr>
        </p:nvGraphicFramePr>
        <p:xfrm>
          <a:off x="3433402" y="4599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7F96136-63F4-A34F-011E-EE320ECD767E}"/>
              </a:ext>
            </a:extLst>
          </p:cNvPr>
          <p:cNvCxnSpPr>
            <a:cxnSpLocks/>
          </p:cNvCxnSpPr>
          <p:nvPr/>
        </p:nvCxnSpPr>
        <p:spPr>
          <a:xfrm>
            <a:off x="3386449" y="3050046"/>
            <a:ext cx="5472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5F0D0CA-EBAF-2D8B-895B-964FA5D1FE2F}"/>
              </a:ext>
            </a:extLst>
          </p:cNvPr>
          <p:cNvCxnSpPr>
            <a:cxnSpLocks/>
          </p:cNvCxnSpPr>
          <p:nvPr/>
        </p:nvCxnSpPr>
        <p:spPr>
          <a:xfrm>
            <a:off x="3388214" y="3475496"/>
            <a:ext cx="5472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02FFF65-F62E-EB17-9EC2-A04AFFD836EA}"/>
              </a:ext>
            </a:extLst>
          </p:cNvPr>
          <p:cNvCxnSpPr>
            <a:cxnSpLocks/>
          </p:cNvCxnSpPr>
          <p:nvPr/>
        </p:nvCxnSpPr>
        <p:spPr>
          <a:xfrm>
            <a:off x="3386448" y="2991626"/>
            <a:ext cx="5472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50BB731-CC18-1281-65B9-3AB1CD094E72}"/>
              </a:ext>
            </a:extLst>
          </p:cNvPr>
          <p:cNvCxnSpPr>
            <a:cxnSpLocks/>
          </p:cNvCxnSpPr>
          <p:nvPr/>
        </p:nvCxnSpPr>
        <p:spPr>
          <a:xfrm>
            <a:off x="3743828" y="3304046"/>
            <a:ext cx="5832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id="{ACFF9F13-F964-EDF1-A1E6-5763192D74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5859928"/>
              </p:ext>
            </p:extLst>
          </p:nvPr>
        </p:nvGraphicFramePr>
        <p:xfrm>
          <a:off x="-7493075" y="-4182134"/>
          <a:ext cx="6106418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7" name="그림 26">
            <a:extLst>
              <a:ext uri="{FF2B5EF4-FFF2-40B4-BE49-F238E27FC236}">
                <a16:creationId xmlns:a16="http://schemas.microsoft.com/office/drawing/2014/main" id="{5AE666A1-894F-A0F5-2DAE-20B3790CC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83694" y="261568"/>
            <a:ext cx="635033" cy="2152761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E19F4F4C-7DFA-EEA5-277F-6388A7E700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7276" y="5437499"/>
            <a:ext cx="2194958" cy="858096"/>
          </a:xfrm>
          <a:prstGeom prst="rect">
            <a:avLst/>
          </a:prstGeom>
        </p:spPr>
      </p:pic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D43AFB03-7DC6-89F5-6AA6-800873801A5F}"/>
              </a:ext>
            </a:extLst>
          </p:cNvPr>
          <p:cNvCxnSpPr>
            <a:cxnSpLocks/>
          </p:cNvCxnSpPr>
          <p:nvPr/>
        </p:nvCxnSpPr>
        <p:spPr>
          <a:xfrm>
            <a:off x="6964058" y="5540136"/>
            <a:ext cx="288000" cy="0"/>
          </a:xfrm>
          <a:prstGeom prst="line">
            <a:avLst/>
          </a:prstGeom>
          <a:ln w="22225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B3AB093D-A875-648C-EEAA-DBCE67A68B8F}"/>
              </a:ext>
            </a:extLst>
          </p:cNvPr>
          <p:cNvCxnSpPr>
            <a:cxnSpLocks/>
          </p:cNvCxnSpPr>
          <p:nvPr/>
        </p:nvCxnSpPr>
        <p:spPr>
          <a:xfrm>
            <a:off x="6964058" y="5756742"/>
            <a:ext cx="288000" cy="0"/>
          </a:xfrm>
          <a:prstGeom prst="line">
            <a:avLst/>
          </a:prstGeom>
          <a:ln w="22225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1F750336-CD7A-C484-2501-A81B34A62EC9}"/>
              </a:ext>
            </a:extLst>
          </p:cNvPr>
          <p:cNvCxnSpPr>
            <a:cxnSpLocks/>
          </p:cNvCxnSpPr>
          <p:nvPr/>
        </p:nvCxnSpPr>
        <p:spPr>
          <a:xfrm>
            <a:off x="6964058" y="5973348"/>
            <a:ext cx="288000" cy="0"/>
          </a:xfrm>
          <a:prstGeom prst="line">
            <a:avLst/>
          </a:prstGeom>
          <a:ln w="22225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6FC4C82A-C368-F347-8907-B961FC3DED63}"/>
              </a:ext>
            </a:extLst>
          </p:cNvPr>
          <p:cNvCxnSpPr>
            <a:cxnSpLocks/>
          </p:cNvCxnSpPr>
          <p:nvPr/>
        </p:nvCxnSpPr>
        <p:spPr>
          <a:xfrm>
            <a:off x="6964058" y="6189953"/>
            <a:ext cx="288000" cy="0"/>
          </a:xfrm>
          <a:prstGeom prst="line">
            <a:avLst/>
          </a:prstGeom>
          <a:ln w="22225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DF8F438-0B07-5F91-05C8-81734264CD05}"/>
              </a:ext>
            </a:extLst>
          </p:cNvPr>
          <p:cNvSpPr/>
          <p:nvPr/>
        </p:nvSpPr>
        <p:spPr>
          <a:xfrm>
            <a:off x="7218079" y="5434416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FBFB6C1-BE41-D8F9-7B3B-0D3AE6AB684B}"/>
              </a:ext>
            </a:extLst>
          </p:cNvPr>
          <p:cNvSpPr/>
          <p:nvPr/>
        </p:nvSpPr>
        <p:spPr>
          <a:xfrm>
            <a:off x="5630244" y="5434416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DCEDED0-388A-0106-851E-D135A4E7659D}"/>
              </a:ext>
            </a:extLst>
          </p:cNvPr>
          <p:cNvSpPr/>
          <p:nvPr/>
        </p:nvSpPr>
        <p:spPr>
          <a:xfrm>
            <a:off x="5630244" y="5890845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32093B2-1526-E3AE-9A82-6AA825171ACA}"/>
              </a:ext>
            </a:extLst>
          </p:cNvPr>
          <p:cNvSpPr/>
          <p:nvPr/>
        </p:nvSpPr>
        <p:spPr>
          <a:xfrm>
            <a:off x="5630244" y="5661680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10F730E-467C-4E4A-F3A2-D894A26C3E0B}"/>
              </a:ext>
            </a:extLst>
          </p:cNvPr>
          <p:cNvSpPr/>
          <p:nvPr/>
        </p:nvSpPr>
        <p:spPr>
          <a:xfrm>
            <a:off x="5630243" y="6121062"/>
            <a:ext cx="128519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2BB0B24-146E-F982-34F9-F42FD2244986}"/>
              </a:ext>
            </a:extLst>
          </p:cNvPr>
          <p:cNvSpPr/>
          <p:nvPr/>
        </p:nvSpPr>
        <p:spPr>
          <a:xfrm>
            <a:off x="7218079" y="5692014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9783D41-E860-FD56-755D-6FDF69304E38}"/>
              </a:ext>
            </a:extLst>
          </p:cNvPr>
          <p:cNvSpPr/>
          <p:nvPr/>
        </p:nvSpPr>
        <p:spPr>
          <a:xfrm>
            <a:off x="7268411" y="6088355"/>
            <a:ext cx="4118769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(Median, people/ 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AAD902B-A0FB-F9F4-9BE5-8DC9BA005CA9}"/>
              </a:ext>
            </a:extLst>
          </p:cNvPr>
          <p:cNvSpPr/>
          <p:nvPr/>
        </p:nvSpPr>
        <p:spPr>
          <a:xfrm>
            <a:off x="7218079" y="5890845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E2FD6009-B4C9-BF61-29D1-D73DEF2924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8167" y="3972333"/>
            <a:ext cx="6106418" cy="852067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8" name="차트 77">
            <a:extLst>
              <a:ext uri="{FF2B5EF4-FFF2-40B4-BE49-F238E27FC236}">
                <a16:creationId xmlns:a16="http://schemas.microsoft.com/office/drawing/2014/main" id="{ECE11DE0-F196-0B3B-CE6E-31C894B57E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5174593"/>
              </p:ext>
            </p:extLst>
          </p:nvPr>
        </p:nvGraphicFramePr>
        <p:xfrm>
          <a:off x="3477276" y="69464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85A24D4A-9B87-EA66-63A5-EB2EADF5CAA2}"/>
              </a:ext>
            </a:extLst>
          </p:cNvPr>
          <p:cNvCxnSpPr>
            <a:cxnSpLocks/>
          </p:cNvCxnSpPr>
          <p:nvPr/>
        </p:nvCxnSpPr>
        <p:spPr>
          <a:xfrm>
            <a:off x="3787702" y="95365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71FCCCD9-5D4E-7BF0-879E-AF7248FEB2A6}"/>
              </a:ext>
            </a:extLst>
          </p:cNvPr>
          <p:cNvCxnSpPr>
            <a:cxnSpLocks/>
          </p:cNvCxnSpPr>
          <p:nvPr/>
        </p:nvCxnSpPr>
        <p:spPr>
          <a:xfrm>
            <a:off x="3794052" y="99619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A33ECF44-D266-F760-3D7C-62D370F9FF5E}"/>
              </a:ext>
            </a:extLst>
          </p:cNvPr>
          <p:cNvCxnSpPr>
            <a:cxnSpLocks/>
          </p:cNvCxnSpPr>
          <p:nvPr/>
        </p:nvCxnSpPr>
        <p:spPr>
          <a:xfrm>
            <a:off x="3787702" y="94781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87AA8A27-45D1-762E-3748-85A472D3E9B8}"/>
              </a:ext>
            </a:extLst>
          </p:cNvPr>
          <p:cNvCxnSpPr>
            <a:cxnSpLocks/>
          </p:cNvCxnSpPr>
          <p:nvPr/>
        </p:nvCxnSpPr>
        <p:spPr>
          <a:xfrm>
            <a:off x="3787702" y="97905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326BE004-660C-0A0C-DC9D-24BC8A889A9E}"/>
              </a:ext>
            </a:extLst>
          </p:cNvPr>
          <p:cNvSpPr/>
          <p:nvPr/>
        </p:nvSpPr>
        <p:spPr>
          <a:xfrm rot="16200000">
            <a:off x="691453" y="2104058"/>
            <a:ext cx="3956499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Share of 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potential, Market potential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06864B6E-4DF3-4CF0-2AC3-FD23DD031269}"/>
              </a:ext>
            </a:extLst>
          </p:cNvPr>
          <p:cNvSpPr/>
          <p:nvPr/>
        </p:nvSpPr>
        <p:spPr>
          <a:xfrm rot="16200000">
            <a:off x="8432251" y="1849002"/>
            <a:ext cx="3209740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(people/km</a:t>
            </a:r>
            <a:r>
              <a:rPr lang="en-US" altLang="ko-KR" sz="1600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634692F-2E0D-8904-BD9B-9E5AB1A9465A}"/>
              </a:ext>
            </a:extLst>
          </p:cNvPr>
          <p:cNvSpPr/>
          <p:nvPr/>
        </p:nvSpPr>
        <p:spPr>
          <a:xfrm>
            <a:off x="3015034" y="2769720"/>
            <a:ext cx="422550" cy="289850"/>
          </a:xfrm>
          <a:prstGeom prst="rect">
            <a:avLst/>
          </a:prstGeom>
          <a:noFill/>
          <a:ln w="9525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2.6%</a:t>
            </a:r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61314A8D-4787-9A27-B97B-F335619A8DA2}"/>
              </a:ext>
            </a:extLst>
          </p:cNvPr>
          <p:cNvSpPr/>
          <p:nvPr/>
        </p:nvSpPr>
        <p:spPr>
          <a:xfrm>
            <a:off x="5725985" y="2300986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4.7%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7D7F331-D7F9-7074-3D87-6C9500CD1210}"/>
              </a:ext>
            </a:extLst>
          </p:cNvPr>
          <p:cNvSpPr/>
          <p:nvPr/>
        </p:nvSpPr>
        <p:spPr>
          <a:xfrm>
            <a:off x="4487734" y="1604099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7.5%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E9FAA40A-5BDF-7605-39B8-776A1C3F9AAB}"/>
              </a:ext>
            </a:extLst>
          </p:cNvPr>
          <p:cNvSpPr/>
          <p:nvPr/>
        </p:nvSpPr>
        <p:spPr>
          <a:xfrm>
            <a:off x="6964058" y="3377400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0.6%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CCDFEDA8-3148-DA73-2CDF-D378DD5FC381}"/>
              </a:ext>
            </a:extLst>
          </p:cNvPr>
          <p:cNvSpPr/>
          <p:nvPr/>
        </p:nvSpPr>
        <p:spPr>
          <a:xfrm>
            <a:off x="8192660" y="3508428"/>
            <a:ext cx="508427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0.04%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7BCE8292-7443-2957-EB79-1F9BEA8320E2}"/>
              </a:ext>
            </a:extLst>
          </p:cNvPr>
          <p:cNvSpPr/>
          <p:nvPr/>
        </p:nvSpPr>
        <p:spPr>
          <a:xfrm>
            <a:off x="4131844" y="2361518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4.5%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E1FE1512-0597-E081-A344-FCD1AE3DB3C2}"/>
              </a:ext>
            </a:extLst>
          </p:cNvPr>
          <p:cNvSpPr/>
          <p:nvPr/>
        </p:nvSpPr>
        <p:spPr>
          <a:xfrm>
            <a:off x="5322528" y="713126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11.0%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08C6BE8-260D-A4DB-367F-C95526F48C2A}"/>
              </a:ext>
            </a:extLst>
          </p:cNvPr>
          <p:cNvSpPr/>
          <p:nvPr/>
        </p:nvSpPr>
        <p:spPr>
          <a:xfrm>
            <a:off x="6536623" y="3381813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0.5%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4C6923A-7AD2-A25F-F9D9-F22A259ADE82}"/>
              </a:ext>
            </a:extLst>
          </p:cNvPr>
          <p:cNvSpPr/>
          <p:nvPr/>
        </p:nvSpPr>
        <p:spPr>
          <a:xfrm>
            <a:off x="7807102" y="3281381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0.9%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A58DA3B9-0011-F7F3-C4DC-6AC21AF09AF9}"/>
              </a:ext>
            </a:extLst>
          </p:cNvPr>
          <p:cNvSpPr/>
          <p:nvPr/>
        </p:nvSpPr>
        <p:spPr>
          <a:xfrm>
            <a:off x="4323801" y="1232821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8.6%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A28B61D-9FDE-1DC3-3A25-A1C8BD6E65EF}"/>
              </a:ext>
            </a:extLst>
          </p:cNvPr>
          <p:cNvSpPr/>
          <p:nvPr/>
        </p:nvSpPr>
        <p:spPr>
          <a:xfrm>
            <a:off x="5562598" y="1693393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6.8%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3673BF7-7C88-B8B4-3637-3D58B41A2350}"/>
              </a:ext>
            </a:extLst>
          </p:cNvPr>
          <p:cNvSpPr/>
          <p:nvPr/>
        </p:nvSpPr>
        <p:spPr>
          <a:xfrm>
            <a:off x="6806678" y="3222558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0.9%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A625906C-2697-AD89-5AE2-D0A153D672EB}"/>
              </a:ext>
            </a:extLst>
          </p:cNvPr>
          <p:cNvSpPr/>
          <p:nvPr/>
        </p:nvSpPr>
        <p:spPr>
          <a:xfrm>
            <a:off x="8122527" y="3333272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0.5%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714BC20-E477-2AE8-5179-7D4AE789F356}"/>
              </a:ext>
            </a:extLst>
          </p:cNvPr>
          <p:cNvSpPr/>
          <p:nvPr/>
        </p:nvSpPr>
        <p:spPr>
          <a:xfrm>
            <a:off x="7792574" y="520469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14,593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D1C1EB8-0949-B104-AD70-557A4BFBAA58}"/>
              </a:ext>
            </a:extLst>
          </p:cNvPr>
          <p:cNvSpPr/>
          <p:nvPr/>
        </p:nvSpPr>
        <p:spPr>
          <a:xfrm>
            <a:off x="6547407" y="3569180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952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BC56A2FF-AB46-62E4-CE86-AC2461D48B74}"/>
              </a:ext>
            </a:extLst>
          </p:cNvPr>
          <p:cNvSpPr/>
          <p:nvPr/>
        </p:nvSpPr>
        <p:spPr>
          <a:xfrm>
            <a:off x="5290667" y="3083288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1,461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2A8C9B5-89BD-A5B3-6718-EE8CEAC52C6B}"/>
              </a:ext>
            </a:extLst>
          </p:cNvPr>
          <p:cNvSpPr/>
          <p:nvPr/>
        </p:nvSpPr>
        <p:spPr>
          <a:xfrm>
            <a:off x="4061194" y="3343513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146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054BF378-9B73-FC0B-AE76-FFC16F3E3946}"/>
              </a:ext>
            </a:extLst>
          </p:cNvPr>
          <p:cNvSpPr/>
          <p:nvPr/>
        </p:nvSpPr>
        <p:spPr>
          <a:xfrm>
            <a:off x="3080005" y="2843457"/>
            <a:ext cx="281632" cy="155709"/>
          </a:xfrm>
          <a:prstGeom prst="rect">
            <a:avLst/>
          </a:prstGeom>
          <a:noFill/>
          <a:ln w="9525">
            <a:solidFill>
              <a:srgbClr val="96DCF8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3EEAC5CA-F283-75EB-EA1B-2BB63EB897DA}"/>
              </a:ext>
            </a:extLst>
          </p:cNvPr>
          <p:cNvSpPr/>
          <p:nvPr/>
        </p:nvSpPr>
        <p:spPr>
          <a:xfrm>
            <a:off x="3015034" y="2978858"/>
            <a:ext cx="422550" cy="289850"/>
          </a:xfrm>
          <a:prstGeom prst="rect">
            <a:avLst/>
          </a:prstGeom>
          <a:noFill/>
          <a:ln w="9525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2.4%</a:t>
            </a:r>
            <a:endParaRPr lang="ko-KR" altLang="en-US" sz="9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CD9FED6C-38F0-0314-DD53-BD0D7DEF0C80}"/>
              </a:ext>
            </a:extLst>
          </p:cNvPr>
          <p:cNvSpPr/>
          <p:nvPr/>
        </p:nvSpPr>
        <p:spPr>
          <a:xfrm>
            <a:off x="3080005" y="3052595"/>
            <a:ext cx="281632" cy="155709"/>
          </a:xfrm>
          <a:prstGeom prst="rect">
            <a:avLst/>
          </a:prstGeom>
          <a:noFill/>
          <a:ln w="9525">
            <a:solidFill>
              <a:srgbClr val="15608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542F767-7ED7-10FF-F6E2-D2B11CD51622}"/>
              </a:ext>
            </a:extLst>
          </p:cNvPr>
          <p:cNvSpPr/>
          <p:nvPr/>
        </p:nvSpPr>
        <p:spPr>
          <a:xfrm>
            <a:off x="9487817" y="3345933"/>
            <a:ext cx="498054" cy="289850"/>
          </a:xfrm>
          <a:prstGeom prst="rect">
            <a:avLst/>
          </a:prstGeom>
          <a:noFill/>
          <a:ln w="9525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1,872</a:t>
            </a:r>
          </a:p>
          <a:p>
            <a:pPr algn="ctr"/>
            <a:r>
              <a:rPr lang="ko-KR" altLang="en-US" sz="6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6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6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9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  <a:p>
            <a:pPr algn="ctr"/>
            <a:endParaRPr lang="ko-KR" altLang="en-US" sz="9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ABB2D9C-AFDA-9BDC-01EA-05EB3BE9B80C}"/>
              </a:ext>
            </a:extLst>
          </p:cNvPr>
          <p:cNvSpPr/>
          <p:nvPr/>
        </p:nvSpPr>
        <p:spPr>
          <a:xfrm>
            <a:off x="9595302" y="3293779"/>
            <a:ext cx="312515" cy="279220"/>
          </a:xfrm>
          <a:prstGeom prst="rect">
            <a:avLst/>
          </a:prstGeom>
          <a:noFill/>
          <a:ln w="9525">
            <a:solidFill>
              <a:srgbClr val="92D050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00FA291-DF92-981E-04F7-15AFCAB9C243}"/>
              </a:ext>
            </a:extLst>
          </p:cNvPr>
          <p:cNvSpPr/>
          <p:nvPr/>
        </p:nvSpPr>
        <p:spPr>
          <a:xfrm>
            <a:off x="3015034" y="3320412"/>
            <a:ext cx="422550" cy="289850"/>
          </a:xfrm>
          <a:prstGeom prst="rect">
            <a:avLst/>
          </a:prstGeom>
          <a:noFill/>
          <a:ln w="9525">
            <a:noFill/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0.7%</a:t>
            </a:r>
            <a:endParaRPr lang="ko-KR" altLang="en-US" sz="9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A69ED396-E778-1072-9F99-364C885B4C85}"/>
              </a:ext>
            </a:extLst>
          </p:cNvPr>
          <p:cNvSpPr/>
          <p:nvPr/>
        </p:nvSpPr>
        <p:spPr>
          <a:xfrm>
            <a:off x="3080005" y="3394149"/>
            <a:ext cx="281632" cy="155709"/>
          </a:xfrm>
          <a:prstGeom prst="rect">
            <a:avLst/>
          </a:prstGeom>
          <a:noFill/>
          <a:ln w="9525">
            <a:solidFill>
              <a:srgbClr val="E97132"/>
            </a:solidFill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3292FDA-629B-BC19-2D43-086BF64AE824}"/>
              </a:ext>
            </a:extLst>
          </p:cNvPr>
          <p:cNvSpPr/>
          <p:nvPr/>
        </p:nvSpPr>
        <p:spPr>
          <a:xfrm>
            <a:off x="3346777" y="-477201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8506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B2C7B8-C3CD-FA83-6996-AFC77D89E7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E4B37D32-08C4-CFFC-99DA-1FD65C189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5050" y="-417851"/>
            <a:ext cx="6120914" cy="3511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038875C-AFCB-5B31-1690-AF2ABE906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87184" y="3627435"/>
            <a:ext cx="6439269" cy="3536473"/>
          </a:xfrm>
          <a:prstGeom prst="rect">
            <a:avLst/>
          </a:prstGeom>
        </p:spPr>
      </p:pic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095105C3-C102-22C9-D542-0127230A5DB5}"/>
              </a:ext>
            </a:extLst>
          </p:cNvPr>
          <p:cNvGraphicFramePr>
            <a:graphicFrameLocks/>
          </p:cNvGraphicFramePr>
          <p:nvPr/>
        </p:nvGraphicFramePr>
        <p:xfrm>
          <a:off x="3433402" y="4599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11745BA-B179-D002-8941-EBDCB8911942}"/>
              </a:ext>
            </a:extLst>
          </p:cNvPr>
          <p:cNvCxnSpPr>
            <a:cxnSpLocks/>
          </p:cNvCxnSpPr>
          <p:nvPr/>
        </p:nvCxnSpPr>
        <p:spPr>
          <a:xfrm>
            <a:off x="3743828" y="30500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287CD75-4BE5-E252-AE6C-B291245CDE49}"/>
              </a:ext>
            </a:extLst>
          </p:cNvPr>
          <p:cNvCxnSpPr>
            <a:cxnSpLocks/>
          </p:cNvCxnSpPr>
          <p:nvPr/>
        </p:nvCxnSpPr>
        <p:spPr>
          <a:xfrm>
            <a:off x="3750178" y="34754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1702C055-145C-B713-6906-9A2F39FF005F}"/>
              </a:ext>
            </a:extLst>
          </p:cNvPr>
          <p:cNvCxnSpPr>
            <a:cxnSpLocks/>
          </p:cNvCxnSpPr>
          <p:nvPr/>
        </p:nvCxnSpPr>
        <p:spPr>
          <a:xfrm>
            <a:off x="3743828" y="29916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AF739BD7-6A56-4BE8-BC40-A86A6EB89680}"/>
              </a:ext>
            </a:extLst>
          </p:cNvPr>
          <p:cNvCxnSpPr>
            <a:cxnSpLocks/>
          </p:cNvCxnSpPr>
          <p:nvPr/>
        </p:nvCxnSpPr>
        <p:spPr>
          <a:xfrm>
            <a:off x="3743828" y="33040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id="{7DE85E64-9799-EB8E-D7F1-8663011A04A0}"/>
              </a:ext>
            </a:extLst>
          </p:cNvPr>
          <p:cNvGraphicFramePr>
            <a:graphicFrameLocks/>
          </p:cNvGraphicFramePr>
          <p:nvPr/>
        </p:nvGraphicFramePr>
        <p:xfrm>
          <a:off x="-7493075" y="-4182134"/>
          <a:ext cx="6106418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7" name="그림 26">
            <a:extLst>
              <a:ext uri="{FF2B5EF4-FFF2-40B4-BE49-F238E27FC236}">
                <a16:creationId xmlns:a16="http://schemas.microsoft.com/office/drawing/2014/main" id="{15B41235-0DC5-AC53-A24E-D39447B9C52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83694" y="261568"/>
            <a:ext cx="635033" cy="2152761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A97B3248-9875-0365-B440-BED8C98F6F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7276" y="5437499"/>
            <a:ext cx="2194958" cy="858096"/>
          </a:xfrm>
          <a:prstGeom prst="rect">
            <a:avLst/>
          </a:prstGeom>
        </p:spPr>
      </p:pic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AC37BB9E-A3B2-1DC9-0253-B75D0DF54C1A}"/>
              </a:ext>
            </a:extLst>
          </p:cNvPr>
          <p:cNvCxnSpPr>
            <a:cxnSpLocks/>
          </p:cNvCxnSpPr>
          <p:nvPr/>
        </p:nvCxnSpPr>
        <p:spPr>
          <a:xfrm>
            <a:off x="6964058" y="5540136"/>
            <a:ext cx="288000" cy="0"/>
          </a:xfrm>
          <a:prstGeom prst="line">
            <a:avLst/>
          </a:prstGeom>
          <a:ln w="22225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705937E1-3C0C-9C0F-FAFB-C73CEE771915}"/>
              </a:ext>
            </a:extLst>
          </p:cNvPr>
          <p:cNvCxnSpPr>
            <a:cxnSpLocks/>
          </p:cNvCxnSpPr>
          <p:nvPr/>
        </p:nvCxnSpPr>
        <p:spPr>
          <a:xfrm>
            <a:off x="6964058" y="5756742"/>
            <a:ext cx="288000" cy="0"/>
          </a:xfrm>
          <a:prstGeom prst="line">
            <a:avLst/>
          </a:prstGeom>
          <a:ln w="22225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03329050-4858-087C-FC3A-9C5570C693FA}"/>
              </a:ext>
            </a:extLst>
          </p:cNvPr>
          <p:cNvCxnSpPr>
            <a:cxnSpLocks/>
          </p:cNvCxnSpPr>
          <p:nvPr/>
        </p:nvCxnSpPr>
        <p:spPr>
          <a:xfrm>
            <a:off x="6964058" y="5973348"/>
            <a:ext cx="288000" cy="0"/>
          </a:xfrm>
          <a:prstGeom prst="line">
            <a:avLst/>
          </a:prstGeom>
          <a:ln w="22225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4C146C8D-D3BC-ECBF-B70A-C00CFEBC77A0}"/>
              </a:ext>
            </a:extLst>
          </p:cNvPr>
          <p:cNvCxnSpPr>
            <a:cxnSpLocks/>
          </p:cNvCxnSpPr>
          <p:nvPr/>
        </p:nvCxnSpPr>
        <p:spPr>
          <a:xfrm>
            <a:off x="6964058" y="6189953"/>
            <a:ext cx="288000" cy="0"/>
          </a:xfrm>
          <a:prstGeom prst="line">
            <a:avLst/>
          </a:prstGeom>
          <a:ln w="22225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7D6D63AE-5A07-283C-C087-84C61F36F70B}"/>
              </a:ext>
            </a:extLst>
          </p:cNvPr>
          <p:cNvSpPr/>
          <p:nvPr/>
        </p:nvSpPr>
        <p:spPr>
          <a:xfrm>
            <a:off x="7218079" y="5434416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8C3A3E63-52EB-7F13-7706-D44945D420A0}"/>
              </a:ext>
            </a:extLst>
          </p:cNvPr>
          <p:cNvSpPr/>
          <p:nvPr/>
        </p:nvSpPr>
        <p:spPr>
          <a:xfrm>
            <a:off x="5630244" y="5434416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82BF63C8-E180-0BEF-900D-603FC8BFE7F8}"/>
              </a:ext>
            </a:extLst>
          </p:cNvPr>
          <p:cNvSpPr/>
          <p:nvPr/>
        </p:nvSpPr>
        <p:spPr>
          <a:xfrm>
            <a:off x="5630244" y="5890845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660A2005-D269-F4FC-77CF-EC5ED880B7D2}"/>
              </a:ext>
            </a:extLst>
          </p:cNvPr>
          <p:cNvSpPr/>
          <p:nvPr/>
        </p:nvSpPr>
        <p:spPr>
          <a:xfrm>
            <a:off x="5630244" y="5661680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4379B8E4-54E6-76B3-4C9E-5AFFC75B21AB}"/>
              </a:ext>
            </a:extLst>
          </p:cNvPr>
          <p:cNvSpPr/>
          <p:nvPr/>
        </p:nvSpPr>
        <p:spPr>
          <a:xfrm>
            <a:off x="5630243" y="6121062"/>
            <a:ext cx="128519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9A1CDE79-02A2-0397-2CF8-D99A8D5AEAEA}"/>
              </a:ext>
            </a:extLst>
          </p:cNvPr>
          <p:cNvSpPr/>
          <p:nvPr/>
        </p:nvSpPr>
        <p:spPr>
          <a:xfrm>
            <a:off x="7218079" y="5692014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863F768A-60D5-0440-1372-517075EC956D}"/>
              </a:ext>
            </a:extLst>
          </p:cNvPr>
          <p:cNvSpPr/>
          <p:nvPr/>
        </p:nvSpPr>
        <p:spPr>
          <a:xfrm>
            <a:off x="7268411" y="6088355"/>
            <a:ext cx="4118769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(Median, people/ 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39B2219C-8705-5451-FB1B-B198D729EC6C}"/>
              </a:ext>
            </a:extLst>
          </p:cNvPr>
          <p:cNvSpPr/>
          <p:nvPr/>
        </p:nvSpPr>
        <p:spPr>
          <a:xfrm>
            <a:off x="7218079" y="5890845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726A62FD-A5E1-0C90-17F7-1D03F99C90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8167" y="3972333"/>
            <a:ext cx="6106418" cy="852067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8" name="차트 77">
            <a:extLst>
              <a:ext uri="{FF2B5EF4-FFF2-40B4-BE49-F238E27FC236}">
                <a16:creationId xmlns:a16="http://schemas.microsoft.com/office/drawing/2014/main" id="{63049224-44F9-9A36-0D8C-B467BAD350BE}"/>
              </a:ext>
            </a:extLst>
          </p:cNvPr>
          <p:cNvGraphicFramePr>
            <a:graphicFrameLocks/>
          </p:cNvGraphicFramePr>
          <p:nvPr/>
        </p:nvGraphicFramePr>
        <p:xfrm>
          <a:off x="3477276" y="69464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4D4C10B7-7F43-6613-E08B-A1E63DCAEAF0}"/>
              </a:ext>
            </a:extLst>
          </p:cNvPr>
          <p:cNvCxnSpPr>
            <a:cxnSpLocks/>
          </p:cNvCxnSpPr>
          <p:nvPr/>
        </p:nvCxnSpPr>
        <p:spPr>
          <a:xfrm>
            <a:off x="3787702" y="95365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F70AC2FE-2BF2-A938-9833-D29F89E86CAC}"/>
              </a:ext>
            </a:extLst>
          </p:cNvPr>
          <p:cNvCxnSpPr>
            <a:cxnSpLocks/>
          </p:cNvCxnSpPr>
          <p:nvPr/>
        </p:nvCxnSpPr>
        <p:spPr>
          <a:xfrm>
            <a:off x="3794052" y="99619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00CA1D6C-67B6-7B51-B1A8-504D8DE9E072}"/>
              </a:ext>
            </a:extLst>
          </p:cNvPr>
          <p:cNvCxnSpPr>
            <a:cxnSpLocks/>
          </p:cNvCxnSpPr>
          <p:nvPr/>
        </p:nvCxnSpPr>
        <p:spPr>
          <a:xfrm>
            <a:off x="3787702" y="94781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91351155-F546-32DD-3278-02338F5446BE}"/>
              </a:ext>
            </a:extLst>
          </p:cNvPr>
          <p:cNvCxnSpPr>
            <a:cxnSpLocks/>
          </p:cNvCxnSpPr>
          <p:nvPr/>
        </p:nvCxnSpPr>
        <p:spPr>
          <a:xfrm>
            <a:off x="3787702" y="97905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2C69E5F3-15ED-65FD-9ECB-17C15177954F}"/>
              </a:ext>
            </a:extLst>
          </p:cNvPr>
          <p:cNvSpPr/>
          <p:nvPr/>
        </p:nvSpPr>
        <p:spPr>
          <a:xfrm rot="16200000">
            <a:off x="962622" y="2104058"/>
            <a:ext cx="3956499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Share of 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potential, Market potential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C6344872-0E08-2489-625F-3A07B055CFE7}"/>
              </a:ext>
            </a:extLst>
          </p:cNvPr>
          <p:cNvSpPr/>
          <p:nvPr/>
        </p:nvSpPr>
        <p:spPr>
          <a:xfrm rot="16200000">
            <a:off x="8148008" y="1841316"/>
            <a:ext cx="3209740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DF669107-44D9-92EC-5837-B4AAF2C9D148}"/>
              </a:ext>
            </a:extLst>
          </p:cNvPr>
          <p:cNvSpPr/>
          <p:nvPr/>
        </p:nvSpPr>
        <p:spPr>
          <a:xfrm>
            <a:off x="3346777" y="71607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DC15FD6-F9E1-89F7-E172-103E0D702ADE}"/>
              </a:ext>
            </a:extLst>
          </p:cNvPr>
          <p:cNvSpPr/>
          <p:nvPr/>
        </p:nvSpPr>
        <p:spPr>
          <a:xfrm>
            <a:off x="8620125" y="3205028"/>
            <a:ext cx="466918" cy="289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1,872</a:t>
            </a:r>
            <a:endParaRPr lang="ko-KR" altLang="en-US" sz="9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E4353E3-757D-D9FD-00BE-AE692B001E96}"/>
              </a:ext>
            </a:extLst>
          </p:cNvPr>
          <p:cNvSpPr/>
          <p:nvPr/>
        </p:nvSpPr>
        <p:spPr>
          <a:xfrm>
            <a:off x="3733967" y="2718585"/>
            <a:ext cx="422550" cy="289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2.6%</a:t>
            </a:r>
            <a:endParaRPr lang="ko-KR" altLang="en-US" sz="9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8C4EAC2E-65A6-E458-10B0-87164D17764E}"/>
              </a:ext>
            </a:extLst>
          </p:cNvPr>
          <p:cNvSpPr/>
          <p:nvPr/>
        </p:nvSpPr>
        <p:spPr>
          <a:xfrm>
            <a:off x="3733967" y="2982190"/>
            <a:ext cx="422550" cy="289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2.4%</a:t>
            </a:r>
            <a:endParaRPr lang="ko-KR" altLang="en-US" sz="9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6A7C004-F57E-411E-BC0D-DDEC020D8BF1}"/>
              </a:ext>
            </a:extLst>
          </p:cNvPr>
          <p:cNvSpPr/>
          <p:nvPr/>
        </p:nvSpPr>
        <p:spPr>
          <a:xfrm>
            <a:off x="3733967" y="3402148"/>
            <a:ext cx="422550" cy="2898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0.7%</a:t>
            </a:r>
            <a:endParaRPr lang="ko-KR" altLang="en-US" sz="9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B21E072-982F-58BF-3AAE-ABB1BC818280}"/>
              </a:ext>
            </a:extLst>
          </p:cNvPr>
          <p:cNvSpPr/>
          <p:nvPr/>
        </p:nvSpPr>
        <p:spPr>
          <a:xfrm>
            <a:off x="5725985" y="2300986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4.7%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C48EFF6E-A62D-78D2-FCFD-D5CC53B06377}"/>
              </a:ext>
            </a:extLst>
          </p:cNvPr>
          <p:cNvSpPr/>
          <p:nvPr/>
        </p:nvSpPr>
        <p:spPr>
          <a:xfrm>
            <a:off x="4487734" y="1604099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7.5%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DFBF6C35-C6BD-E1FA-5EA8-8B857FB7F3D3}"/>
              </a:ext>
            </a:extLst>
          </p:cNvPr>
          <p:cNvSpPr/>
          <p:nvPr/>
        </p:nvSpPr>
        <p:spPr>
          <a:xfrm>
            <a:off x="6964058" y="3377400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0.6%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15CA62ED-623F-C15A-4722-55A6CA39BD6C}"/>
              </a:ext>
            </a:extLst>
          </p:cNvPr>
          <p:cNvSpPr/>
          <p:nvPr/>
        </p:nvSpPr>
        <p:spPr>
          <a:xfrm>
            <a:off x="8192660" y="3508428"/>
            <a:ext cx="508427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E9713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0.04%</a:t>
            </a:r>
            <a:endParaRPr lang="ko-KR" altLang="en-US" sz="1000" dirty="0">
              <a:solidFill>
                <a:srgbClr val="E9713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AECCE58B-0316-AA17-253B-34174397D04B}"/>
              </a:ext>
            </a:extLst>
          </p:cNvPr>
          <p:cNvSpPr/>
          <p:nvPr/>
        </p:nvSpPr>
        <p:spPr>
          <a:xfrm>
            <a:off x="4131844" y="2361518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4.5%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5D8F0D14-7CF6-8647-C896-B0DB7378F9E1}"/>
              </a:ext>
            </a:extLst>
          </p:cNvPr>
          <p:cNvSpPr/>
          <p:nvPr/>
        </p:nvSpPr>
        <p:spPr>
          <a:xfrm>
            <a:off x="5322528" y="713126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11.0%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2EC81EE-BD2C-6CE3-51F1-CEFC9AECF8E4}"/>
              </a:ext>
            </a:extLst>
          </p:cNvPr>
          <p:cNvSpPr/>
          <p:nvPr/>
        </p:nvSpPr>
        <p:spPr>
          <a:xfrm>
            <a:off x="6536623" y="3381813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0.5%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B3F5F36C-9797-C0CA-FA84-86AAACBB3070}"/>
              </a:ext>
            </a:extLst>
          </p:cNvPr>
          <p:cNvSpPr/>
          <p:nvPr/>
        </p:nvSpPr>
        <p:spPr>
          <a:xfrm>
            <a:off x="7807102" y="3281381"/>
            <a:ext cx="540110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156082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0.9%</a:t>
            </a:r>
            <a:endParaRPr lang="ko-KR" altLang="en-US" sz="1000" dirty="0">
              <a:solidFill>
                <a:srgbClr val="156082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7D1A335-D05F-9F85-3FCF-41C5469431E2}"/>
              </a:ext>
            </a:extLst>
          </p:cNvPr>
          <p:cNvSpPr/>
          <p:nvPr/>
        </p:nvSpPr>
        <p:spPr>
          <a:xfrm>
            <a:off x="4323801" y="1232821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8.6%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6842AF8-A72B-E7B5-9FB6-957153E39B8B}"/>
              </a:ext>
            </a:extLst>
          </p:cNvPr>
          <p:cNvSpPr/>
          <p:nvPr/>
        </p:nvSpPr>
        <p:spPr>
          <a:xfrm>
            <a:off x="5562598" y="1693393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6.8%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C1E1E76-95A3-18A0-1B41-A598F96897B6}"/>
              </a:ext>
            </a:extLst>
          </p:cNvPr>
          <p:cNvSpPr/>
          <p:nvPr/>
        </p:nvSpPr>
        <p:spPr>
          <a:xfrm>
            <a:off x="6806678" y="3222558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0.9%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E20A84D2-3438-A849-07EE-BE98F73F2C1A}"/>
              </a:ext>
            </a:extLst>
          </p:cNvPr>
          <p:cNvSpPr/>
          <p:nvPr/>
        </p:nvSpPr>
        <p:spPr>
          <a:xfrm>
            <a:off x="8122527" y="3333272"/>
            <a:ext cx="447674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6DCF8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0.5%</a:t>
            </a:r>
            <a:endParaRPr lang="ko-KR" altLang="en-US" sz="1000" dirty="0">
              <a:solidFill>
                <a:srgbClr val="96DCF8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D1E0A1F-0E19-0082-4CB3-5CB74A810140}"/>
              </a:ext>
            </a:extLst>
          </p:cNvPr>
          <p:cNvSpPr/>
          <p:nvPr/>
        </p:nvSpPr>
        <p:spPr>
          <a:xfrm>
            <a:off x="7792574" y="520469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14,593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40458EBF-D696-3655-6F81-B38B6274D56C}"/>
              </a:ext>
            </a:extLst>
          </p:cNvPr>
          <p:cNvSpPr/>
          <p:nvPr/>
        </p:nvSpPr>
        <p:spPr>
          <a:xfrm>
            <a:off x="6547407" y="3569180"/>
            <a:ext cx="908472" cy="1492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14,593</a:t>
            </a:r>
          </a:p>
          <a:p>
            <a:pPr algn="ctr"/>
            <a:r>
              <a:rPr lang="ko-KR" altLang="en-US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인</a:t>
            </a:r>
            <a:r>
              <a:rPr lang="en-US" altLang="ko-KR" sz="700" b="1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/km</a:t>
            </a:r>
            <a:r>
              <a:rPr lang="en-US" altLang="ko-KR" sz="700" b="1" baseline="30000" dirty="0">
                <a:solidFill>
                  <a:srgbClr val="92D050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endParaRPr lang="ko-KR" altLang="en-US" sz="1000" baseline="30000" dirty="0">
              <a:solidFill>
                <a:srgbClr val="92D050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85881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1EF8E40-BF09-7B9F-FCA8-8A75608426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6101" y="151808"/>
            <a:ext cx="4248743" cy="110505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4A2571C-03AD-8DD9-F6A6-7528E8DCCE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412" y="1434672"/>
            <a:ext cx="6249272" cy="1838582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91CF2EC2-5B94-706F-907A-F438839FFB03}"/>
              </a:ext>
            </a:extLst>
          </p:cNvPr>
          <p:cNvGrpSpPr/>
          <p:nvPr/>
        </p:nvGrpSpPr>
        <p:grpSpPr>
          <a:xfrm>
            <a:off x="536272" y="3978156"/>
            <a:ext cx="4124901" cy="1883521"/>
            <a:chOff x="536272" y="3978156"/>
            <a:chExt cx="4124901" cy="1883521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6866A9C-2CF4-DC71-6D3E-2EB191725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2689" y="3978156"/>
              <a:ext cx="2591162" cy="1076475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5BC7E321-40A7-4E47-A62D-2687FE4B23D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36272" y="4851886"/>
              <a:ext cx="4124901" cy="1009791"/>
            </a:xfrm>
            <a:prstGeom prst="rect">
              <a:avLst/>
            </a:prstGeom>
          </p:spPr>
        </p:pic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44BE3290-04BB-4795-BC63-C231D1E43CD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b="36429"/>
          <a:stretch>
            <a:fillRect/>
          </a:stretch>
        </p:blipFill>
        <p:spPr>
          <a:xfrm>
            <a:off x="5490316" y="2940737"/>
            <a:ext cx="6430272" cy="2743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9210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1891</TotalTime>
  <Words>358</Words>
  <Application>Microsoft Office PowerPoint</Application>
  <PresentationFormat>와이드스크린</PresentationFormat>
  <Paragraphs>101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KoPub돋움체 Medium</vt:lpstr>
      <vt:lpstr>맑은 고딕</vt:lpstr>
      <vt:lpstr>바탕체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전 승호</dc:creator>
  <cp:lastModifiedBy>전 승호</cp:lastModifiedBy>
  <cp:revision>19</cp:revision>
  <dcterms:created xsi:type="dcterms:W3CDTF">2025-05-23T00:28:16Z</dcterms:created>
  <dcterms:modified xsi:type="dcterms:W3CDTF">2025-06-05T05:58:11Z</dcterms:modified>
</cp:coreProperties>
</file>

<file path=docProps/thumbnail.jpeg>
</file>